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charts/chart2.xml" ContentType="application/vnd.openxmlformats-officedocument.drawingml.chart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  <p:sldMasterId id="2147483685" r:id="rId2"/>
    <p:sldMasterId id="2147483687" r:id="rId3"/>
    <p:sldMasterId id="2147483691" r:id="rId4"/>
    <p:sldMasterId id="2147483694" r:id="rId5"/>
    <p:sldMasterId id="2147483696" r:id="rId6"/>
  </p:sldMasterIdLst>
  <p:notesMasterIdLst>
    <p:notesMasterId r:id="rId21"/>
  </p:notesMasterIdLst>
  <p:sldIdLst>
    <p:sldId id="264" r:id="rId7"/>
    <p:sldId id="287" r:id="rId8"/>
    <p:sldId id="288" r:id="rId9"/>
    <p:sldId id="259" r:id="rId10"/>
    <p:sldId id="296" r:id="rId11"/>
    <p:sldId id="268" r:id="rId12"/>
    <p:sldId id="286" r:id="rId13"/>
    <p:sldId id="297" r:id="rId14"/>
    <p:sldId id="289" r:id="rId15"/>
    <p:sldId id="293" r:id="rId16"/>
    <p:sldId id="292" r:id="rId17"/>
    <p:sldId id="290" r:id="rId18"/>
    <p:sldId id="294" r:id="rId19"/>
    <p:sldId id="29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9"/>
    <p:restoredTop sz="93585" autoAdjust="0"/>
  </p:normalViewPr>
  <p:slideViewPr>
    <p:cSldViewPr>
      <p:cViewPr varScale="1">
        <p:scale>
          <a:sx n="105" d="100"/>
          <a:sy n="105" d="100"/>
        </p:scale>
        <p:origin x="1896" y="108"/>
      </p:cViewPr>
      <p:guideLst>
        <p:guide orient="horz" pos="2160"/>
        <p:guide pos="2880"/>
        <p:guide pos="5420"/>
        <p:guide pos="340"/>
        <p:guide orient="horz" pos="39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9925546280177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explosion val="17"/>
          <c:dPt>
            <c:idx val="0"/>
            <c:bubble3D val="0"/>
            <c:explosion val="0"/>
            <c:spPr>
              <a:solidFill>
                <a:srgbClr val="F1A61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EC-44A6-B70A-B3AD72DE44A9}"/>
              </c:ext>
            </c:extLst>
          </c:dPt>
          <c:dPt>
            <c:idx val="1"/>
            <c:bubble3D val="0"/>
            <c:explosion val="0"/>
            <c:spPr>
              <a:solidFill>
                <a:srgbClr val="F04E2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EC-44A6-B70A-B3AD72DE44A9}"/>
              </c:ext>
            </c:extLst>
          </c:dPt>
          <c:dPt>
            <c:idx val="2"/>
            <c:bubble3D val="0"/>
            <c:explosion val="0"/>
            <c:spPr>
              <a:solidFill>
                <a:srgbClr val="B6247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EC-44A6-B70A-B3AD72DE44A9}"/>
              </c:ext>
            </c:extLst>
          </c:dPt>
          <c:dPt>
            <c:idx val="3"/>
            <c:bubble3D val="0"/>
            <c:explosion val="0"/>
            <c:spPr>
              <a:solidFill>
                <a:srgbClr val="0F5FA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EC-44A6-B70A-B3AD72DE44A9}"/>
              </c:ext>
            </c:extLst>
          </c:dPt>
          <c:dPt>
            <c:idx val="4"/>
            <c:bubble3D val="0"/>
            <c:explosion val="0"/>
            <c:spPr>
              <a:solidFill>
                <a:srgbClr val="5FAEE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DEC-44A6-B70A-B3AD72DE44A9}"/>
              </c:ext>
            </c:extLst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25</c:v>
                </c:pt>
                <c:pt idx="2">
                  <c:v>19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DEC-44A6-B70A-B3AD72DE4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9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9925546280177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explosion val="17"/>
          <c:dPt>
            <c:idx val="0"/>
            <c:bubble3D val="0"/>
            <c:explosion val="0"/>
            <c:spPr>
              <a:solidFill>
                <a:srgbClr val="F1A61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BF-4CCF-9097-6561A8083F9A}"/>
              </c:ext>
            </c:extLst>
          </c:dPt>
          <c:dPt>
            <c:idx val="1"/>
            <c:bubble3D val="0"/>
            <c:explosion val="0"/>
            <c:spPr>
              <a:solidFill>
                <a:srgbClr val="F04E2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BF-4CCF-9097-6561A8083F9A}"/>
              </c:ext>
            </c:extLst>
          </c:dPt>
          <c:dPt>
            <c:idx val="2"/>
            <c:bubble3D val="0"/>
            <c:explosion val="0"/>
            <c:spPr>
              <a:solidFill>
                <a:srgbClr val="B6247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BF-4CCF-9097-6561A8083F9A}"/>
              </c:ext>
            </c:extLst>
          </c:dPt>
          <c:dPt>
            <c:idx val="3"/>
            <c:bubble3D val="0"/>
            <c:explosion val="0"/>
            <c:spPr>
              <a:solidFill>
                <a:srgbClr val="0F5FA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BF-4CCF-9097-6561A8083F9A}"/>
              </c:ext>
            </c:extLst>
          </c:dPt>
          <c:dPt>
            <c:idx val="4"/>
            <c:bubble3D val="0"/>
            <c:explosion val="0"/>
            <c:spPr>
              <a:solidFill>
                <a:srgbClr val="5FAEE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BF-4CCF-9097-6561A8083F9A}"/>
              </c:ext>
            </c:extLst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25</c:v>
                </c:pt>
                <c:pt idx="2">
                  <c:v>19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1BF-4CCF-9097-6561A8083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9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6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30126" y="2853730"/>
            <a:ext cx="4429906" cy="1327315"/>
          </a:xfrm>
          <a:prstGeom prst="rect">
            <a:avLst/>
          </a:prstGeom>
        </p:spPr>
        <p:txBody>
          <a:bodyPr vert="horz" lIns="113590" tIns="56795" rIns="113590" bIns="56795" rtlCol="0" anchor="ctr">
            <a:noAutofit/>
          </a:bodyPr>
          <a:lstStyle/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40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8000" y="5389200"/>
            <a:ext cx="7430039" cy="1508263"/>
          </a:xfrm>
          <a:prstGeom prst="rect">
            <a:avLst/>
          </a:prstGeom>
        </p:spPr>
        <p:txBody>
          <a:bodyPr vert="horz" lIns="265040" tIns="132522" rIns="265040" bIns="13252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6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2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00E09E3-6EA3-4791-8DC0-69462059A8A9}" type="datetime1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B84843-3395-A649-965A-DCE2EEB85F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4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907EBAF-47C3-4C5C-B76F-9C7D07AFB98D}" type="datetime1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B84843-3395-A649-965A-DCE2EEB85F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96330" y="2382772"/>
            <a:ext cx="4944007" cy="1327315"/>
          </a:xfrm>
          <a:prstGeom prst="rect">
            <a:avLst/>
          </a:prstGeom>
        </p:spPr>
        <p:txBody>
          <a:bodyPr vert="horz" lIns="113590" tIns="56795" rIns="113590" bIns="56795" rtlCol="0" anchor="ctr">
            <a:noAutofit/>
          </a:bodyPr>
          <a:lstStyle/>
          <a:p>
            <a:pPr>
              <a:lnSpc>
                <a:spcPts val="4319"/>
              </a:lnSpc>
            </a:pPr>
            <a:r>
              <a:rPr lang="ru-RU" sz="4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4319"/>
              </a:lnSpc>
            </a:pPr>
            <a:endParaRPr lang="ru-RU" sz="46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4319"/>
              </a:lnSpc>
            </a:pPr>
            <a:r>
              <a:rPr lang="ru-RU" sz="46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4319"/>
              </a:lnSpc>
            </a:pPr>
            <a:r>
              <a:rPr lang="ru-RU" sz="4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6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6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2000" y="1920706"/>
            <a:ext cx="4041695" cy="3223662"/>
          </a:xfrm>
          <a:prstGeom prst="rect">
            <a:avLst/>
          </a:prstGeom>
        </p:spPr>
        <p:txBody>
          <a:bodyPr vert="horz" lIns="113552" tIns="56775" rIns="113552" bIns="56775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от нас системного анализа направлений прогрессивного развития.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 в формировании экономической целесообразности принимаемых решений.</a:t>
            </a:r>
          </a:p>
        </p:txBody>
      </p:sp>
      <p:sp>
        <p:nvSpPr>
          <p:cNvPr id="8" name="Прямоугольник 9"/>
          <p:cNvSpPr/>
          <p:nvPr userDrawn="1"/>
        </p:nvSpPr>
        <p:spPr>
          <a:xfrm>
            <a:off x="4825092" y="5639074"/>
            <a:ext cx="382188" cy="72208"/>
          </a:xfrm>
          <a:prstGeom prst="rect">
            <a:avLst/>
          </a:prstGeom>
          <a:solidFill>
            <a:srgbClr val="EF7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10"/>
          <p:cNvSpPr/>
          <p:nvPr userDrawn="1"/>
        </p:nvSpPr>
        <p:spPr>
          <a:xfrm>
            <a:off x="5684573" y="5624834"/>
            <a:ext cx="382188" cy="72208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11"/>
          <p:cNvSpPr/>
          <p:nvPr userDrawn="1"/>
        </p:nvSpPr>
        <p:spPr>
          <a:xfrm>
            <a:off x="6620779" y="5639074"/>
            <a:ext cx="382188" cy="72208"/>
          </a:xfrm>
          <a:prstGeom prst="rect">
            <a:avLst/>
          </a:prstGeom>
          <a:solidFill>
            <a:srgbClr val="B42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2"/>
          <p:cNvSpPr/>
          <p:nvPr userDrawn="1"/>
        </p:nvSpPr>
        <p:spPr>
          <a:xfrm>
            <a:off x="7427956" y="5639074"/>
            <a:ext cx="382188" cy="722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3"/>
          <p:cNvSpPr/>
          <p:nvPr userDrawn="1"/>
        </p:nvSpPr>
        <p:spPr>
          <a:xfrm>
            <a:off x="8244321" y="5639074"/>
            <a:ext cx="382188" cy="72208"/>
          </a:xfrm>
          <a:prstGeom prst="rect">
            <a:avLst/>
          </a:prstGeom>
          <a:solidFill>
            <a:srgbClr val="5EA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4765764" y="5675176"/>
            <a:ext cx="500845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5601692" y="5660937"/>
            <a:ext cx="547955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6527990" y="5675176"/>
            <a:ext cx="567766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7348055" y="5675176"/>
            <a:ext cx="541996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8168015" y="5675176"/>
            <a:ext cx="534800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8" name="Диаграмма 19"/>
          <p:cNvGraphicFramePr/>
          <p:nvPr userDrawn="1">
            <p:extLst>
              <p:ext uri="{D42A27DB-BD31-4B8C-83A1-F6EECF244321}">
                <p14:modId xmlns:p14="http://schemas.microsoft.com/office/powerpoint/2010/main" val="519141638"/>
              </p:ext>
            </p:extLst>
          </p:nvPr>
        </p:nvGraphicFramePr>
        <p:xfrm>
          <a:off x="4825092" y="1484152"/>
          <a:ext cx="3714973" cy="383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  <a:prstGeom prst="rect">
            <a:avLst/>
          </a:prstGeom>
        </p:spPr>
        <p:txBody>
          <a:bodyPr lIns="108000" tIns="108000" rIns="36000"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 userDrawn="1"/>
        </p:nvSpPr>
        <p:spPr>
          <a:xfrm>
            <a:off x="323528" y="328782"/>
            <a:ext cx="414422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32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32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Прямоугольник 7"/>
          <p:cNvSpPr/>
          <p:nvPr userDrawn="1"/>
        </p:nvSpPr>
        <p:spPr>
          <a:xfrm>
            <a:off x="446135" y="6218304"/>
            <a:ext cx="2520280" cy="190600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8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211F29-BB9A-45AC-AFF8-0D168130E97E}" type="datetime1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B84843-3395-A649-965A-DCE2EEB85F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30126" y="2853730"/>
            <a:ext cx="4429906" cy="1327315"/>
          </a:xfrm>
          <a:prstGeom prst="rect">
            <a:avLst/>
          </a:prstGeom>
        </p:spPr>
        <p:txBody>
          <a:bodyPr vert="horz" lIns="113590" tIns="56795" rIns="113590" bIns="56795" rtlCol="0" anchor="ctr">
            <a:noAutofit/>
          </a:bodyPr>
          <a:lstStyle/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4000"/>
              </a:lnSpc>
            </a:pPr>
            <a:r>
              <a:rPr lang="ru-RU" sz="40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40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8000" y="5389200"/>
            <a:ext cx="7430039" cy="1508263"/>
          </a:xfrm>
          <a:prstGeom prst="rect">
            <a:avLst/>
          </a:prstGeom>
        </p:spPr>
        <p:txBody>
          <a:bodyPr vert="horz" lIns="265040" tIns="132522" rIns="265040" bIns="13252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6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AAEFAB7-1B28-436C-B7F6-88CFBC52C756}" type="datetime1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B84843-3395-A649-965A-DCE2EEB85F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4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96330" y="2382772"/>
            <a:ext cx="4944007" cy="1327315"/>
          </a:xfrm>
          <a:prstGeom prst="rect">
            <a:avLst/>
          </a:prstGeom>
        </p:spPr>
        <p:txBody>
          <a:bodyPr vert="horz" lIns="113590" tIns="56795" rIns="113590" bIns="56795" rtlCol="0" anchor="ctr">
            <a:noAutofit/>
          </a:bodyPr>
          <a:lstStyle/>
          <a:p>
            <a:pPr>
              <a:lnSpc>
                <a:spcPts val="4319"/>
              </a:lnSpc>
            </a:pPr>
            <a:r>
              <a:rPr lang="ru-RU" sz="4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4319"/>
              </a:lnSpc>
            </a:pPr>
            <a:endParaRPr lang="ru-RU" sz="46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4319"/>
              </a:lnSpc>
            </a:pPr>
            <a:r>
              <a:rPr lang="ru-RU" sz="46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4319"/>
              </a:lnSpc>
            </a:pPr>
            <a:r>
              <a:rPr lang="ru-RU" sz="46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6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12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2000" y="1920706"/>
            <a:ext cx="4041695" cy="3223662"/>
          </a:xfrm>
          <a:prstGeom prst="rect">
            <a:avLst/>
          </a:prstGeom>
        </p:spPr>
        <p:txBody>
          <a:bodyPr vert="horz" lIns="113552" tIns="56775" rIns="113552" bIns="56775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от нас системного анализа направлений прогрессивного развития.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 в формировании экономической целесообразности принимаемых решений.</a:t>
            </a:r>
          </a:p>
        </p:txBody>
      </p:sp>
      <p:sp>
        <p:nvSpPr>
          <p:cNvPr id="8" name="Прямоугольник 9"/>
          <p:cNvSpPr/>
          <p:nvPr userDrawn="1"/>
        </p:nvSpPr>
        <p:spPr>
          <a:xfrm>
            <a:off x="4825092" y="5639074"/>
            <a:ext cx="382188" cy="72208"/>
          </a:xfrm>
          <a:prstGeom prst="rect">
            <a:avLst/>
          </a:prstGeom>
          <a:solidFill>
            <a:srgbClr val="EF7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10"/>
          <p:cNvSpPr/>
          <p:nvPr userDrawn="1"/>
        </p:nvSpPr>
        <p:spPr>
          <a:xfrm>
            <a:off x="5684573" y="5624834"/>
            <a:ext cx="382188" cy="72208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11"/>
          <p:cNvSpPr/>
          <p:nvPr userDrawn="1"/>
        </p:nvSpPr>
        <p:spPr>
          <a:xfrm>
            <a:off x="6620779" y="5639074"/>
            <a:ext cx="382188" cy="72208"/>
          </a:xfrm>
          <a:prstGeom prst="rect">
            <a:avLst/>
          </a:prstGeom>
          <a:solidFill>
            <a:srgbClr val="B42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2"/>
          <p:cNvSpPr/>
          <p:nvPr userDrawn="1"/>
        </p:nvSpPr>
        <p:spPr>
          <a:xfrm>
            <a:off x="7427956" y="5639074"/>
            <a:ext cx="382188" cy="722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3"/>
          <p:cNvSpPr/>
          <p:nvPr userDrawn="1"/>
        </p:nvSpPr>
        <p:spPr>
          <a:xfrm>
            <a:off x="8244321" y="5639074"/>
            <a:ext cx="382188" cy="72208"/>
          </a:xfrm>
          <a:prstGeom prst="rect">
            <a:avLst/>
          </a:prstGeom>
          <a:solidFill>
            <a:srgbClr val="5EA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95" tIns="39099" rIns="78195" bIns="39099"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4765764" y="5675176"/>
            <a:ext cx="500845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5601692" y="5660937"/>
            <a:ext cx="547955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6527990" y="5675176"/>
            <a:ext cx="567766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7348055" y="5675176"/>
            <a:ext cx="541996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8168015" y="5675176"/>
            <a:ext cx="534800" cy="429822"/>
          </a:xfrm>
          <a:prstGeom prst="rect">
            <a:avLst/>
          </a:prstGeom>
        </p:spPr>
        <p:txBody>
          <a:bodyPr vert="horz" lIns="113552" tIns="56775" rIns="113552" bIns="5677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8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8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8" name="Диаграмма 19"/>
          <p:cNvGraphicFramePr/>
          <p:nvPr userDrawn="1">
            <p:extLst>
              <p:ext uri="{D42A27DB-BD31-4B8C-83A1-F6EECF244321}">
                <p14:modId xmlns:p14="http://schemas.microsoft.com/office/powerpoint/2010/main" val="222603267"/>
              </p:ext>
            </p:extLst>
          </p:nvPr>
        </p:nvGraphicFramePr>
        <p:xfrm>
          <a:off x="4825092" y="1484152"/>
          <a:ext cx="3714973" cy="383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  <a:prstGeom prst="rect">
            <a:avLst/>
          </a:prstGeom>
        </p:spPr>
        <p:txBody>
          <a:bodyPr lIns="108000" tIns="108000" rIns="36000"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 userDrawn="1"/>
        </p:nvSpPr>
        <p:spPr>
          <a:xfrm>
            <a:off x="323528" y="328782"/>
            <a:ext cx="414422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32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32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Прямоугольник 7"/>
          <p:cNvSpPr/>
          <p:nvPr userDrawn="1"/>
        </p:nvSpPr>
        <p:spPr>
          <a:xfrm>
            <a:off x="446135" y="6218304"/>
            <a:ext cx="2520280" cy="190600"/>
          </a:xfrm>
          <a:prstGeom prst="rect">
            <a:avLst/>
          </a:prstGeom>
        </p:spPr>
        <p:txBody>
          <a:bodyPr wrap="square" lIns="92153" tIns="36000" rIns="72000" bIns="46077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043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48676"/>
            <a:ext cx="1116000" cy="14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1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48677"/>
            <a:ext cx="2704098" cy="8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7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5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76445" y="1813653"/>
            <a:ext cx="6840760" cy="1327315"/>
          </a:xfrm>
          <a:prstGeom prst="rect">
            <a:avLst/>
          </a:prstGeom>
        </p:spPr>
        <p:txBody>
          <a:bodyPr vert="horz" lIns="113590" tIns="56795" rIns="113590" bIns="56795" rtlCol="0" anchor="ctr"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Концепция внедрения технологий машинного обучения при конструировании интеллектуальных устройств детектирования ионизирующих излучений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616" y="4513025"/>
            <a:ext cx="8712968" cy="1508263"/>
          </a:xfrm>
          <a:prstGeom prst="rect">
            <a:avLst/>
          </a:prstGeom>
        </p:spPr>
        <p:txBody>
          <a:bodyPr vert="horz" lIns="265040" tIns="132522" rIns="265040" bIns="13252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600" u="sng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Гордеев А.С.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,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   Директор </a:t>
            </a:r>
            <a:r>
              <a:rPr lang="ru-RU" sz="16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по перспективным разработкам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– начальник отдела	          аналитики </a:t>
            </a:r>
            <a:r>
              <a:rPr lang="ru-RU" sz="16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и информации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,</a:t>
            </a:r>
            <a:endParaRPr lang="ru-RU" sz="1600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Ипатов </a:t>
            </a:r>
            <a:r>
              <a:rPr lang="ru-RU" sz="16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Ф.Ю.,   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Инженер-разработчик </a:t>
            </a:r>
            <a:r>
              <a:rPr lang="ru-RU" sz="16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новой техники 2-й 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категории</a:t>
            </a:r>
            <a:r>
              <a:rPr lang="en-US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,</a:t>
            </a:r>
            <a:endParaRPr lang="ru-RU" sz="1600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 lvl="0">
              <a:spcBef>
                <a:spcPct val="0"/>
              </a:spcBef>
            </a:pP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Кузнецов А.Р.,   Техник 1-й категории.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476671"/>
            <a:ext cx="3131840" cy="988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35" y="3420289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Доклад на Научно-практической конференции «Физико-технические интеллектуальные системы» (ФТИС-2023)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г. Москва, НИЯУ МИФИ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5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45360" y="102586"/>
            <a:ext cx="5269717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Предлагаемая схема экспериментов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1322674"/>
            <a:ext cx="1440160" cy="20882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3" y="1322674"/>
            <a:ext cx="1958175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87433" y="1124744"/>
            <a:ext cx="1713861" cy="14676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3968" y="2474802"/>
            <a:ext cx="2304256" cy="5760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24028" y="764704"/>
            <a:ext cx="1440160" cy="11340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5360" y="1322674"/>
            <a:ext cx="14536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Образцовые ИИИ (эталоны) различных видов</a:t>
            </a:r>
            <a:r>
              <a:rPr lang="en-US" dirty="0" smtClean="0"/>
              <a:t>, </a:t>
            </a:r>
            <a:r>
              <a:rPr lang="ru-RU" dirty="0" smtClean="0"/>
              <a:t>величин и их комбинации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395871" y="1275004"/>
            <a:ext cx="230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Блоки</a:t>
            </a:r>
          </a:p>
          <a:p>
            <a:r>
              <a:rPr lang="ru-RU" dirty="0" smtClean="0"/>
              <a:t>детектирования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824028" y="829095"/>
            <a:ext cx="154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Диджитайзер</a:t>
            </a:r>
          </a:p>
          <a:p>
            <a:r>
              <a:rPr lang="ru-RU" dirty="0" smtClean="0"/>
              <a:t>+</a:t>
            </a:r>
          </a:p>
          <a:p>
            <a:r>
              <a:rPr lang="ru-RU" dirty="0" smtClean="0"/>
              <a:t>ЭВМ (массив)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283968" y="254681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ЭВМ (Нейронная сеть)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302761" y="1181286"/>
            <a:ext cx="1548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Устройство накопления и обработки информации </a:t>
            </a:r>
            <a:endParaRPr lang="ru-RU" dirty="0"/>
          </a:p>
        </p:txBody>
      </p:sp>
      <p:cxnSp>
        <p:nvCxnSpPr>
          <p:cNvPr id="32" name="Shape 31"/>
          <p:cNvCxnSpPr/>
          <p:nvPr/>
        </p:nvCxnSpPr>
        <p:spPr>
          <a:xfrm rot="16200000" flipH="1">
            <a:off x="3036687" y="2222775"/>
            <a:ext cx="1728192" cy="1080120"/>
          </a:xfrm>
          <a:prstGeom prst="bentConnector2">
            <a:avLst/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>
            <a:endCxn id="10" idx="2"/>
          </p:cNvCxnSpPr>
          <p:nvPr/>
        </p:nvCxnSpPr>
        <p:spPr>
          <a:xfrm flipV="1">
            <a:off x="3360723" y="2592420"/>
            <a:ext cx="4683641" cy="103451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763688" y="1610706"/>
            <a:ext cx="50405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239392" y="1610706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3" idx="2"/>
          </p:cNvCxnSpPr>
          <p:nvPr/>
        </p:nvCxnSpPr>
        <p:spPr>
          <a:xfrm>
            <a:off x="5544108" y="1898738"/>
            <a:ext cx="0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11" idx="3"/>
            <a:endCxn id="10" idx="1"/>
          </p:cNvCxnSpPr>
          <p:nvPr/>
        </p:nvCxnSpPr>
        <p:spPr>
          <a:xfrm flipV="1">
            <a:off x="6588224" y="1858582"/>
            <a:ext cx="599209" cy="904252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45360" y="3768601"/>
            <a:ext cx="8467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ансамбля эталонных источников ионизирующих излучений и сцинтилляционных блоков детектирования и оцифровки сигналов с помощью диджитайзера, предполагается получить массив измерительных данных, на которых провести обучение нейронной сети на ЭВМ и затем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портировать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программное обеспечение в устройство накопления и обработки информации (УНО) на базе микроконтроллера.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Критерий работоспособности нового решения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значение основной относительной погрешности измерительного канала не более 10 % </a:t>
            </a:r>
            <a:r>
              <a:rPr lang="ru-RU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539553" y="6088211"/>
            <a:ext cx="1259440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3" b="14682"/>
          <a:stretch/>
        </p:blipFill>
        <p:spPr>
          <a:xfrm>
            <a:off x="6350814" y="1044467"/>
            <a:ext cx="778955" cy="53738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72" y="2608240"/>
            <a:ext cx="895752" cy="80266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776" y="2787781"/>
            <a:ext cx="2065480" cy="84283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1729" y="2075286"/>
            <a:ext cx="1064140" cy="90455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419156" y="3096476"/>
            <a:ext cx="163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разделение 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n/ɣ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7786" y="3479707"/>
            <a:ext cx="1631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, Am-Be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6147814"/>
            <a:ext cx="8786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aseline="30000" dirty="0" smtClean="0"/>
              <a:t>*)</a:t>
            </a:r>
            <a:r>
              <a:rPr lang="ru-RU" sz="1200" dirty="0" smtClean="0"/>
              <a:t> При оценке результата необходимо выполнить анализ неопределенности</a:t>
            </a:r>
            <a:r>
              <a:rPr lang="en-US" sz="1200" dirty="0" smtClean="0"/>
              <a:t>,</a:t>
            </a:r>
            <a:r>
              <a:rPr lang="ru-RU" sz="1200" dirty="0" smtClean="0"/>
              <a:t> связанной с принципиальными физическими ограничениями первичных измерительных преобразователей по регистрации ионизирующих излучений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100858" y="3096476"/>
            <a:ext cx="1237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 «Альбом откликов»</a:t>
            </a:r>
          </a:p>
          <a:p>
            <a:r>
              <a:rPr lang="ru-RU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Атлас сигналов»</a:t>
            </a:r>
            <a:endParaRPr lang="ru-RU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76" y="1552505"/>
            <a:ext cx="2076450" cy="1457325"/>
          </a:xfrm>
          <a:prstGeom prst="rect">
            <a:avLst/>
          </a:prstGeom>
        </p:spPr>
      </p:pic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268159"/>
            <a:ext cx="669674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379231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Прототип УНО для портирования нейронной сети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7" y="847869"/>
            <a:ext cx="3898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Технические характеристики УНО-280Р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710896"/>
              </p:ext>
            </p:extLst>
          </p:nvPr>
        </p:nvGraphicFramePr>
        <p:xfrm>
          <a:off x="130759" y="1175193"/>
          <a:ext cx="4091404" cy="338201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68985"/>
                <a:gridCol w="2422419"/>
              </a:tblGrid>
              <a:tr h="423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Измерительные каналы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baseline="0" dirty="0" smtClean="0">
                          <a:effectLst/>
                        </a:rPr>
                        <a:t>4 частотных измерительных канала</a:t>
                      </a:r>
                    </a:p>
                    <a:p>
                      <a:pPr algn="ctr"/>
                      <a:r>
                        <a:rPr lang="ru-RU" sz="900" kern="1200" baseline="0" dirty="0" smtClean="0">
                          <a:effectLst/>
                        </a:rPr>
                        <a:t>2 канала измерения постоянного напряжения </a:t>
                      </a:r>
                      <a:endParaRPr lang="en-US" sz="900" b="1" kern="1200" baseline="-250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23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Диапазон измерения частоты,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Гц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от 1,0</a:t>
                      </a:r>
                      <a:r>
                        <a:rPr lang="ru-RU" sz="1200" dirty="0" smtClean="0">
                          <a:sym typeface="Symbol"/>
                        </a:rPr>
                        <a:t></a:t>
                      </a:r>
                      <a:r>
                        <a:rPr lang="ru-RU" sz="1200" dirty="0" smtClean="0"/>
                        <a:t>10</a:t>
                      </a:r>
                      <a:r>
                        <a:rPr lang="ru-RU" sz="1200" baseline="30000" dirty="0" smtClean="0"/>
                        <a:t>-2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до 1,0</a:t>
                      </a:r>
                      <a:r>
                        <a:rPr lang="ru-RU" sz="1200" dirty="0" smtClean="0">
                          <a:sym typeface="Symbol"/>
                        </a:rPr>
                        <a:t></a:t>
                      </a:r>
                      <a:r>
                        <a:rPr lang="ru-RU" sz="1200" dirty="0" smtClean="0"/>
                        <a:t>10</a:t>
                      </a:r>
                      <a:r>
                        <a:rPr lang="ru-RU" sz="1200" baseline="30000" dirty="0" smtClean="0"/>
                        <a:t>6</a:t>
                      </a:r>
                      <a:endParaRPr lang="ru-RU" sz="1200" dirty="0" smtClean="0"/>
                    </a:p>
                    <a:p>
                      <a:pPr algn="ctr"/>
                      <a:endParaRPr lang="en-US" sz="1000" b="1" kern="1200" baseline="-250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Пределы погрешности измерения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частоты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1 %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Диапазон измерения напряжения постоянного тока,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В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от</a:t>
                      </a:r>
                      <a:r>
                        <a:rPr lang="ru-RU" sz="1200" baseline="0" dirty="0" smtClean="0"/>
                        <a:t> 0,2 до 12 В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Абсолютная  погрешность измерения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напряжения, В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± (0,03</a:t>
                      </a:r>
                      <a:r>
                        <a:rPr lang="en-US" sz="1200" dirty="0" smtClean="0"/>
                        <a:t>U</a:t>
                      </a:r>
                      <a:r>
                        <a:rPr lang="ru-RU" sz="1200" kern="1200" baseline="-25000" dirty="0" err="1" smtClean="0">
                          <a:effectLst/>
                        </a:rPr>
                        <a:t>изм</a:t>
                      </a:r>
                      <a:r>
                        <a:rPr lang="ru-RU" sz="1200" kern="1200" baseline="-25000" dirty="0" smtClean="0">
                          <a:effectLst/>
                        </a:rPr>
                        <a:t> </a:t>
                      </a:r>
                      <a:r>
                        <a:rPr lang="ru-RU" sz="1200" dirty="0" smtClean="0"/>
                        <a:t>+0,05)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30" baseline="0" dirty="0" smtClean="0">
                          <a:solidFill>
                            <a:schemeClr val="tx1"/>
                          </a:solidFill>
                        </a:rPr>
                        <a:t>Новизна</a:t>
                      </a:r>
                      <a:endParaRPr lang="ru-RU" sz="1000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 Возможность</a:t>
                      </a:r>
                      <a:r>
                        <a:rPr lang="ru-RU" sz="1000" baseline="0" dirty="0" smtClean="0"/>
                        <a:t> подключения спектрометрических блоков детектирования </a:t>
                      </a:r>
                      <a:endParaRPr lang="ru-RU" sz="100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 Использование унифицированных функциональных узлов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dirty="0" smtClean="0">
                          <a:solidFill>
                            <a:schemeClr val="tx1"/>
                          </a:solidFill>
                        </a:rPr>
                        <a:t>Преимущества перед аналогами</a:t>
                      </a:r>
                      <a:endParaRPr lang="ru-RU" sz="1000" u="none" spc="-3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baseline="0" dirty="0" smtClean="0">
                          <a:sym typeface="Symbol" panose="05050102010706020507" pitchFamily="18" charset="2"/>
                        </a:rPr>
                        <a:t> Широкий диапазон рабочих температур</a:t>
                      </a:r>
                      <a:endParaRPr lang="ru-RU" sz="1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70" y="642979"/>
            <a:ext cx="2007529" cy="2007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3968" y="2474420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Внешний вид УНО-280Р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778" y="4812599"/>
            <a:ext cx="8928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*) Семейство высокопроизводительной линейки микроконтроллеров STM32F103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включает 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себя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высокопроизводительное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32-разрядное RISC-ядро ARM®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Cortex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™-M3, работающее на частоте 72 МГц, высокоскоростную встроенную память (флэш-память до 512 Кбайт и SRAM до 64 Кбайт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 также широкий спектр усовершенствованных модулей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ввода-вывода.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Все устройства предлагают три 12-разрядных АЦП, четыре 16-разрядных таймера общего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назначения, два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таймера ШИМ,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стандартные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расширенные интерфейсы связи: до двух I2C, трех SPI, двух I2S, одного SDIO, пяти USART,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USB. Диапазон рабочих температур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40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до +105 °C при напряжении питания от 2,0 до 3,6 В. Комплексный набор режимов энергосбережения позволяет разрабатывать приложения с низким энергопотреблением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1253337"/>
            <a:ext cx="277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УНО-280Р построены на базе микроконтроллеров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STM32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*)</a:t>
            </a:r>
            <a:endParaRPr lang="ru-RU" sz="1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30759" y="4725144"/>
            <a:ext cx="1259440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0552" y="3035134"/>
            <a:ext cx="46952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Устройства обработки УНО-280Р предполагается использовать для портирования программного обеспечения с обученной нейронной сетью. При необходимости должна быть выполнена модификация аппаратной части УНО-280Р для обеспечения соответствия необходимым системным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требованиям (в первую очередь </a:t>
            </a:r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– время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измерений)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268159"/>
            <a:ext cx="705678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Ожидаемые результаты экспериментальных исследований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96" y="1104114"/>
            <a:ext cx="8140336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 algn="just">
              <a:spcAft>
                <a:spcPts val="60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технологий машинного обучения при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оборудования радиационного контроля с применением предварительно выбранного комплекса математических методов (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вейвлет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-преобразование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преобразование Фурье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 наименьших квадратов и др.) к параметрам сигналов с блоков детектирования и к характеристикам статистически распределенной последовательности сигналов позволит заложить основу для создания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платформы программно-технических средств для потоковой обработки информации в режиме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on-line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улучшенными метрологическими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характеристиками 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(предложение нуждается в экспериментальной проверке)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обеспечиваемыми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 счет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Разделения ионизирующих излучений по видам (в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разделение гамма- и нейтронной составляющих по форме сигнала) в смешанных радиационных полях различной интенсивности при разном изотопном составе контролируемых сред (в нестационарных условиях)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Линеаризации счетной характеристики детектора на границах диапазона измерений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Учета зависимости функции отклика детектора от энергии излучения («хода с жесткостью»)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Учета «мертвого времени» и погрешности преобразования АЦП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Цифровой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режекции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наложений импульсов на переднем и на заднем фронте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Спектрометрического анализа данных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Компенсации фона и спектра комптоновского рассеяния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Учета дополнительной погрешности и стабилизации измерительного тракта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Введения поправок на индивидуальные особенности блоков детектирования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Сокращение методических погрешностей и влияния систематических внешних воздействий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20096" y="5795919"/>
            <a:ext cx="1259440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136" y="5813095"/>
            <a:ext cx="8500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еализации экспертных функций систем радиационного контроля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базе нейронной сети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обученной распознавать режим работы объекта контроля по динамике показаний групп измерительных каналов радиационного контроля помещений и радиационного технологического контроля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отдельной задачей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решаемой при развитии программно-технических средств верхнего уровня.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268159"/>
            <a:ext cx="669674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в рамках реализации предложенной концепции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96" y="1196572"/>
            <a:ext cx="814033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 algn="just">
              <a:spcAft>
                <a:spcPts val="60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Требуется решить следующие задачи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направленные на определение 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граничных условий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применимости технологий машинного обучения при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Применительно к аппаратуре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типы блоков детектирования для проведения экспериментальных работ с учетом присущих им принципиальных физических ограничений по диапазону и точности измерений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требования к ЭВМ для обучения нейронной сети и развернуть комплекс «ЭВМ + диджитайзер + блоки детектирования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Подтвердить возможность использования УНО-280Р для портирования программного обеспечения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либо определить объем требуемых доработок аппаратной части УНО и реализовать их на опытном образце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Подготовить инфраструктуру для портирования программного обеспечения из ЭВМ с обученной нейронной сетью в прототип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УНО</a:t>
            </a:r>
          </a:p>
          <a:p>
            <a:pPr indent="182563" algn="just"/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Применительно к </a:t>
            </a:r>
            <a:r>
              <a:rPr lang="ru-RU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программно-методическому обеспечению</a:t>
            </a:r>
            <a:endParaRPr lang="ru-RU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Выбрать и обосновать перечень математических методов обработки массивов измерительной информации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Выбрать и обосновать применяемые методы цифровой обработки сигналов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константы и изменяемые параметры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описывающие модели одиночного сигнала и последовательности сигналов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перечень образцовых ИИИ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состав их ансамбля и режимов использования при формировании массива данных для обучения нейронной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Зафиксировать перечень внешних воздействующих факторов (радиационных и нерадиационных)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учитываемых при выполнении работ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Выбрать и приобрести САПР для программирования нейронной сети на этапе ее создания и обучения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268159"/>
            <a:ext cx="669674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2525809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скусственный интеллект, машинное обучение, нейросети, глубокое обучение:  Разбор | Droider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2104" y="1939133"/>
            <a:ext cx="3096344" cy="3096344"/>
          </a:xfrm>
          <a:prstGeom prst="rect">
            <a:avLst/>
          </a:prstGeom>
          <a:noFill/>
        </p:spPr>
      </p:pic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268159"/>
            <a:ext cx="6840760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Принципы реализации машинного обучения 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822" y="995032"/>
            <a:ext cx="8609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Машинное обучение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это обучение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ЭВМ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того, чтобы она решала задачи определенного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типа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 (переход от автоматизированного к автоматическому режиму работы приборов и систем) в условиях неопределенности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810" y="2313454"/>
            <a:ext cx="55853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Классическое машинное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Это более старый подход, в котором используются такие методы, как метод наименьших квадратов, метод главных компонент 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т.д.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включает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математические методы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математической статистики, теории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вероятности,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линейной алгебры, математического анализа 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т.д.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перации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матрицами, разделяющие поверхности и др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классическом машинном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велико участие человека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Человек самостоятельно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выбирает и реализовывает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алгоритм, выделяя множество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констант и переменных параметров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то, как они соотносятся друг с другом,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дальнейшее функционирование аппаратуры осуществляется ЭВМ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основе тех "ориентиров", которые ей дал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 (разработчик).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424" y="4725144"/>
            <a:ext cx="8138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Нейронные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Нейронные сети отличаются от классического машинного обучения тем, что они самообучающиеся. В случае с нейронными сетями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разрабатывает алгоритм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конкретную задачу.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Например,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бы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классическим методом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создавались отдельно система распознавание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лиц и отдельно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распознавания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кошек и собак, то это были бы категорически разные алгоритмы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Радикальное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тличие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нейронной сети в том, что у неё есть принцип, по которому она обучается, 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лишь предоставить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ей выборку для обучения, чтобы она сама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осуществляла обработку данных.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Главное – выбрать правильную архитектуру сети (допустим, для работы с 2-D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изображениями),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указать, сколько классов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 должно иметься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выходе и дать правильную обучающую выборку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4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268159"/>
            <a:ext cx="669674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Типы задач, которые решают нейронные сети</a:t>
            </a:r>
            <a:endParaRPr lang="ru-RU" sz="2400" b="1" dirty="0">
              <a:solidFill>
                <a:srgbClr val="333333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153576"/>
            <a:ext cx="475252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Распознавание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 (классификация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ипичная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одна из самых распространенных задач, например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Распознавание лиц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Распознавание эмоций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Отбор продуктов 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конвейере при сортировке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т.п.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Регрессия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Суть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этой задачи - получить на выходе из нейронной сети не класс, а конкретное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значение (число),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например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Определение возраста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 по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фото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Прогнозирование курса акций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Оценка стоимости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недвижимости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 Прогнозирование временных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рядов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 задачи,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 многом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схожие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задачами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решаемыми регрессией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апример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предсказание: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Курсов акций, нефти, золота,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криптовалюты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Изменению процессов в котлах (давление, концентрация тех или иных веществ и т.д.)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Количества трафика на сайте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Объемов потребления электроэнергии и т.д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153576"/>
            <a:ext cx="40324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4. Кластеризация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то обучение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учителя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Выявление классов читателей при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-рассылках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Выявление классов изображений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аркетинговая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задача - эффективно вести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-рассылку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выдавать контекстную рекламу и т.п.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5. Генерация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Генеративные сети (GAN) - это самый новый, недавно появившийся тип сетей, который стремительно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развивается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задача – машинное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творчество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 которым подразумевается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генерация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любого контента: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Текстов (стихи, тексты песен, рассказы)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Изображений (в том числе фотореалистичных)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Аудио (генерация голоса, музыкальных произведений) и т.д.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03640" y="6019018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528" y="268159"/>
            <a:ext cx="6844296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Примеры применения технологий машинного обучения </a:t>
            </a:r>
            <a:endParaRPr lang="ru-RU" sz="2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436096" y="131862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10054" y="1378948"/>
            <a:ext cx="5054033" cy="4177164"/>
          </a:xfrm>
          <a:prstGeom prst="rect">
            <a:avLst/>
          </a:prstGeom>
        </p:spPr>
        <p:txBody>
          <a:bodyPr wrap="square" lIns="82926" tIns="41463" rIns="82926" bIns="4146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Shazam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— это приложение для мобильных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которое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используется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идентификации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музыкальных произведений, воспроизводимых в произвольных местах.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Идентификация осуществляется по небольшому фрагменту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быстро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даже если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оригинальное произведение сыграно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другом инструменте или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напевается голосом.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Возможна идентификация по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игре одного единственного инструмента или, возможно, даже по басовой партии.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Прогресс был достигнут в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медицинских приложениях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например, исследователи продемонстрировали, что модели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машинного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обучения способны обнаруживать рак кожи с почти человеческой точностью. Еще одна веха была недавно достигнута иссле­дователями из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DeepMind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которые использовали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машинное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обучение для про­гнозирования третичных структур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белков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430242" y="1943894"/>
            <a:ext cx="5854" cy="3703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4299" y="4688900"/>
            <a:ext cx="3384376" cy="13111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4299" y="3228682"/>
            <a:ext cx="3384376" cy="13237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4299" y="1318628"/>
            <a:ext cx="3382112" cy="190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1" y="1426732"/>
            <a:ext cx="6840760" cy="1879600"/>
          </a:xfrm>
          <a:prstGeom prst="rect">
            <a:avLst/>
          </a:prstGeom>
        </p:spPr>
      </p:pic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03640" y="6019018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528" y="268159"/>
            <a:ext cx="6844296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Опыт применения машинного обучения в ядерном приборостроении</a:t>
            </a:r>
            <a:endParaRPr lang="ru-RU" sz="2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568" y="1025495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2020 году журнале «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Machine Learning Science and Technology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опубликована статья британских ученых «Отбор импульсов по форме и исследование сцинтилляционных сигналов с использованием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сверточных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нейронных сетей»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которой приведены следующие результаты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576" y="3068960"/>
            <a:ext cx="81608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Детекторы </a:t>
            </a:r>
            <a:r>
              <a:rPr lang="ru-RU" dirty="0"/>
              <a:t>6LiF: </a:t>
            </a:r>
            <a:r>
              <a:rPr lang="ru-RU" dirty="0" err="1"/>
              <a:t>ZnS</a:t>
            </a:r>
            <a:r>
              <a:rPr lang="ru-RU" dirty="0"/>
              <a:t> (</a:t>
            </a:r>
            <a:r>
              <a:rPr lang="ru-RU" dirty="0" err="1" smtClean="0"/>
              <a:t>Ag</a:t>
            </a:r>
            <a:r>
              <a:rPr lang="ru-RU" dirty="0" smtClean="0"/>
              <a:t>)</a:t>
            </a:r>
            <a:r>
              <a:rPr lang="en-US" dirty="0" smtClean="0"/>
              <a:t>, </a:t>
            </a:r>
            <a:r>
              <a:rPr lang="ru-RU" dirty="0" smtClean="0"/>
              <a:t>сконструированные для экспериментов с нейтрино</a:t>
            </a:r>
            <a:r>
              <a:rPr lang="en-US" dirty="0" smtClean="0"/>
              <a:t>, </a:t>
            </a:r>
            <a:r>
              <a:rPr lang="ru-RU" dirty="0" smtClean="0"/>
              <a:t>требующих высокой степени дискриминации</a:t>
            </a:r>
            <a:r>
              <a:rPr lang="en-US" dirty="0" smtClean="0"/>
              <a:t>,</a:t>
            </a:r>
            <a:r>
              <a:rPr lang="ru-RU" dirty="0" smtClean="0"/>
              <a:t> облучались источником А</a:t>
            </a:r>
            <a:r>
              <a:rPr lang="en-US" dirty="0" smtClean="0"/>
              <a:t>m-Be</a:t>
            </a:r>
            <a:r>
              <a:rPr lang="ru-RU" dirty="0" smtClean="0"/>
              <a:t> (</a:t>
            </a:r>
            <a:r>
              <a:rPr lang="ru-RU" dirty="0"/>
              <a:t>испускает нейтроны и </a:t>
            </a:r>
            <a:r>
              <a:rPr lang="ru-RU" dirty="0" smtClean="0"/>
              <a:t>гамма-кванты </a:t>
            </a:r>
            <a:r>
              <a:rPr lang="ru-RU" dirty="0"/>
              <a:t>в широком диапазоне </a:t>
            </a:r>
            <a:r>
              <a:rPr lang="ru-RU" dirty="0" smtClean="0"/>
              <a:t>энергий).</a:t>
            </a:r>
            <a:endParaRPr lang="ru-RU" dirty="0"/>
          </a:p>
          <a:p>
            <a:r>
              <a:rPr lang="ru-RU" dirty="0" smtClean="0"/>
              <a:t>С использованием метода цифровой обработки сигналов (PSD) собран массив </a:t>
            </a:r>
            <a:r>
              <a:rPr lang="ru-RU" dirty="0"/>
              <a:t>данных, состоящий из реальных сигналов </a:t>
            </a:r>
            <a:r>
              <a:rPr lang="ru-RU" dirty="0" smtClean="0"/>
              <a:t>сцинтилляционных детекторов. Была развернута нейронная сеть</a:t>
            </a:r>
            <a:r>
              <a:rPr lang="en-US" dirty="0" smtClean="0"/>
              <a:t>, </a:t>
            </a:r>
            <a:r>
              <a:rPr lang="ru-RU" dirty="0" smtClean="0"/>
              <a:t>построенная для распознавания </a:t>
            </a:r>
            <a:r>
              <a:rPr lang="ru-RU" dirty="0"/>
              <a:t>формы импульса</a:t>
            </a:r>
            <a:r>
              <a:rPr lang="en-US" dirty="0" smtClean="0"/>
              <a:t>: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</a:t>
            </a:r>
            <a:r>
              <a:rPr lang="ru-RU" dirty="0" smtClean="0"/>
              <a:t>нтеграция </a:t>
            </a:r>
            <a:r>
              <a:rPr lang="ru-RU" dirty="0"/>
              <a:t>заряда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</a:t>
            </a:r>
            <a:r>
              <a:rPr lang="ru-RU" dirty="0" smtClean="0"/>
              <a:t>епрерывное </a:t>
            </a:r>
            <a:r>
              <a:rPr lang="ru-RU" dirty="0" err="1"/>
              <a:t>вейвлет</a:t>
            </a:r>
            <a:r>
              <a:rPr lang="ru-RU" dirty="0"/>
              <a:t>-преобразование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вертка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/>
              <a:t>Эффективность методов оценивалась на отдельной тестовой выборке из 3 000 </a:t>
            </a:r>
            <a:r>
              <a:rPr lang="ru-RU" dirty="0" smtClean="0"/>
              <a:t>сигналов.</a:t>
            </a: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9568" y="5235726"/>
            <a:ext cx="8136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показало эффективность машинного обучения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распознавании широкого спектра подструктур в данных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устойчивость нейронной сети.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Благодаря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машинному обучению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кластеризации данных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показана возможность корректной интерпретации предварительно не обработанного набора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данных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 детектора без применения дополнительных инструментов со стороны разработчика программного обеспечения (нейронной сети).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7686142" y="2061193"/>
            <a:ext cx="1379984" cy="8491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528" y="268159"/>
            <a:ext cx="6844296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Процесс обучения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нейронный сети</a:t>
            </a:r>
            <a:endParaRPr lang="ru-RU" sz="20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425793" y="963880"/>
            <a:ext cx="1389722" cy="5527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79486" y="2209387"/>
            <a:ext cx="996170" cy="5527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77926" y="2209387"/>
            <a:ext cx="996170" cy="5527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05710" y="2209387"/>
            <a:ext cx="997076" cy="5527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42702" y="2209387"/>
            <a:ext cx="996170" cy="5527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664" y="2061193"/>
            <a:ext cx="1379984" cy="8491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-31721" y="2103800"/>
            <a:ext cx="1776536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Начало обучения</a:t>
            </a:r>
            <a:endParaRPr lang="ru-RU" sz="11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589626" y="2164886"/>
            <a:ext cx="1406574" cy="707790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Массив данных</a:t>
            </a:r>
            <a:endParaRPr lang="ru-RU" sz="11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506561" y="2120800"/>
            <a:ext cx="136263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Обучающий алгоритм </a:t>
            </a:r>
            <a:endParaRPr lang="ru-RU" sz="11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665841" y="2103800"/>
            <a:ext cx="1639869" cy="834393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точности выдаваемого результата </a:t>
            </a:r>
            <a:endParaRPr lang="ru-RU" sz="1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945358" y="2087766"/>
            <a:ext cx="1776536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Сеть обучена</a:t>
            </a:r>
            <a:endParaRPr lang="ru-RU" sz="11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322752" y="858413"/>
            <a:ext cx="165673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Корректировка параметров сети </a:t>
            </a:r>
            <a:endParaRPr lang="ru-RU" sz="11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7489434" y="2120800"/>
            <a:ext cx="1809153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Готовый программный продукт </a:t>
            </a:r>
            <a:endParaRPr lang="ru-RU" sz="11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>
            <a:stCxn id="8" idx="6"/>
            <a:endCxn id="24" idx="1"/>
          </p:cNvCxnSpPr>
          <p:nvPr/>
        </p:nvCxnSpPr>
        <p:spPr>
          <a:xfrm>
            <a:off x="1403648" y="2485747"/>
            <a:ext cx="13905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538872" y="2489139"/>
            <a:ext cx="13905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3" idx="1"/>
          </p:cNvCxnSpPr>
          <p:nvPr/>
        </p:nvCxnSpPr>
        <p:spPr>
          <a:xfrm>
            <a:off x="5975656" y="2485747"/>
            <a:ext cx="33005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32" idx="2"/>
          </p:cNvCxnSpPr>
          <p:nvPr/>
        </p:nvCxnSpPr>
        <p:spPr>
          <a:xfrm>
            <a:off x="7302786" y="2485747"/>
            <a:ext cx="3833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8" idx="0"/>
            <a:endCxn id="6" idx="3"/>
          </p:cNvCxnSpPr>
          <p:nvPr/>
        </p:nvCxnSpPr>
        <p:spPr>
          <a:xfrm rot="16200000" flipV="1">
            <a:off x="4661970" y="1393786"/>
            <a:ext cx="969147" cy="66205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36"/>
          <p:cNvCxnSpPr>
            <a:stCxn id="6" idx="1"/>
            <a:endCxn id="22" idx="0"/>
          </p:cNvCxnSpPr>
          <p:nvPr/>
        </p:nvCxnSpPr>
        <p:spPr>
          <a:xfrm rot="10800000" flipV="1">
            <a:off x="3176011" y="1240239"/>
            <a:ext cx="249782" cy="96914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835935" y="2206642"/>
            <a:ext cx="996169" cy="5582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421233"/>
            <a:ext cx="577320" cy="322466"/>
          </a:xfrm>
          <a:prstGeom prst="rect">
            <a:avLst/>
          </a:prstGeom>
        </p:spPr>
      </p:pic>
      <p:sp>
        <p:nvSpPr>
          <p:cNvPr id="49" name="Заголовок 1"/>
          <p:cNvSpPr txBox="1">
            <a:spLocks/>
          </p:cNvSpPr>
          <p:nvPr/>
        </p:nvSpPr>
        <p:spPr>
          <a:xfrm>
            <a:off x="5257727" y="1986399"/>
            <a:ext cx="1809153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1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да</a:t>
            </a:r>
            <a:endParaRPr lang="ru-RU" sz="11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4263837" y="764704"/>
            <a:ext cx="1809153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100" dirty="0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нет</a:t>
            </a:r>
            <a:endParaRPr lang="ru-RU" sz="11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3425794" y="1954813"/>
            <a:ext cx="1809153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000" dirty="0" err="1" smtClean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Нейросеть</a:t>
            </a:r>
            <a:endParaRPr lang="ru-RU" sz="1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 стрелкой 56"/>
          <p:cNvCxnSpPr>
            <a:stCxn id="22" idx="3"/>
            <a:endCxn id="48" idx="1"/>
          </p:cNvCxnSpPr>
          <p:nvPr/>
        </p:nvCxnSpPr>
        <p:spPr>
          <a:xfrm>
            <a:off x="3674096" y="2485747"/>
            <a:ext cx="16183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48" idx="3"/>
            <a:endCxn id="18" idx="1"/>
          </p:cNvCxnSpPr>
          <p:nvPr/>
        </p:nvCxnSpPr>
        <p:spPr>
          <a:xfrm flipV="1">
            <a:off x="4832104" y="2485747"/>
            <a:ext cx="14738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3856" y="3148756"/>
            <a:ext cx="8568952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Суть предлагаемой концепции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ряд экспериментальных исследований по апробации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технологий машинного обучения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разработке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интеллектуальных устройств детектирования ионизирующих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излучений и систем радиационного контроля на их основе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АСРК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предиктивной диагностики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целостности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защитных барьеров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прогнозирования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событий и выработки рекомендаций для действий оперативного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персонала при обеспечении радиационной безопасности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повышения качества измерительной информации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(расширение диапазонов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точности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идентификация нуклидов)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бучение на массивах данных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получаемых после обработки 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одиночных сигналов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приборы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которых требуется разделение вклада нейтронного и гамма-излучения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 также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адиометры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и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-излучающих аэрозолей (для задачи компенсации ДПРР и контроля реперных нуклидов)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бучение на массивах аппаратурных </a:t>
            </a:r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спектров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жидко-сцинтилляционные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и </a:t>
            </a:r>
            <a:r>
              <a:rPr lang="el-G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-радиометры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268159"/>
            <a:ext cx="705678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57937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нейронных сетей для реализации экспертных функций систем радиационного контроля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" y="1332741"/>
            <a:ext cx="8440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Предлагаемая последовательность экспериментальных работ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Сбор данных с компактной системы радиационного контроля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имитирующей группу технологических точек контроля на АЭС в различных режимах работы энергоблока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включая аварийные условия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полигоне разработчика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нейронной сети с математической моделью АСРК для АЭС на основе проектных решений по технологии радиационного контроля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нейронной сети с использованием массива данных имитационной системы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Верификация программного обеспечения по массиву архивной информации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полученной на АЭС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data:image/jpeg;base64,/9j/4AAQSkZJRgABAQAAAQABAAD/4gIoSUNDX1BST0ZJTEUAAQEAAAIYAAAAAAQwAABtbnRyUkdCIFhZWiAAAAAAAAAAAAAAAABhY3NwAAAAAAAAAAAAAAAAAAAAAAAAAAAAAAAAAAAAAQAA9tYAAQAAAADTLQAAAAAAAAAAAAAAAAAAAAAAAAAAAAAAAAAAAAAAAAAAAAAAAAAAAAAAAAAAAAAAAAAAAAlkZXNjAAAA8AAAAHRyWFlaAAABZAAAABRnWFlaAAABeAAAABRiWFlaAAABjAAAABRyVFJDAAABoAAAAChnVFJDAAABoAAAAChiVFJDAAABoAAAACh3dHB0AAAByAAAABRjcHJ0AAAB3AAAADxtbHVjAAAAAAAAAAEAAAAMZW5VUwAAAFgAAAAcAHMAUgBHAEIAAAAAAAAAAAAAAAAAAAAAAAAAAAAAAAAAAAAAAAAAAAAAAAAAAAAAAAAAAAAAAAAAAAAAAAAAAAAAAAAAAAAAAAAAAAAAAAAAAAAAAAAAAFhZWiAAAAAAAABvogAAOPUAAAOQWFlaIAAAAAAAAGKZAAC3hQAAGNpYWVogAAAAAAAAJKAAAA+EAAC2z3BhcmEAAAAAAAQAAAACZmYAAPKnAAANWQAAE9AAAApbAAAAAAAAAABYWVogAAAAAAAA9tYAAQAAAADTLW1sdWMAAAAAAAAAAQAAAAxlblVTAAAAIAAAABwARwBvAG8AZwBsAGUAIABJAG4AYwAuACAAMgAwADEANv/bAEMAEAsMDgwKEA4NDhIREBMYKBoYFhYYMSMlHSg6Mz08OTM4N0BIXE5ARFdFNzhQbVFXX2JnaGc+TXF5cGR4XGVnY//bAEMBERISGBUYLxoaL2NCOEJjY2NjY2NjY2NjY2NjY2NjY2NjY2NjY2NjY2NjY2NjY2NjY2NjY2NjY2NjY2NjY2NjY//AABEIApYFAAMBIgACEQEDEQH/xAAbAAEAAgMBAQAAAAAAAAAAAAAAAgQBAwUGB//EAE8QAAIBAgMDBQsKBAUDBAICAwABAgMRBCExBRJBFCJRcZETFTI0VGFzobHR0gY1UlNygZKTlLIWM8HwIyRCYuFkg/FDgqLCNnREswcmY//EABoBAQADAQEBAAAAAAAAAAAAAAABAgQDBQb/xAAyEQEAAgEEAgIBAwIFBAMBAAAAAQIRAxIxURMyBCEzIkFxFFIjYZGx8EKBodEFwfHh/9oADAMBAAIRAxEAPwDr4DA4SWz8M3haDbpRbbproRv5Bg/JKH5a9w2f83YX0UPYiwdmWZV+QYPySh+WvcOQYPySh+WvcWASjKvyDB+SUPy17hyDB+SUPy17iwAZV+QYPySh+WvcY5Bg/JKH5a9xZMAyr8gwfklD8te4cgwfklD8te4sAGVfkGD8koflr3DkGD8koflr3FgAyr8gwfklD8te4cgwfklD8te4sAIyr8gwfklD8te4cgwfklD8te4sAkyr8gwfklD8te4cgwfklD8te43gGZV+QYPySh+WvcOQYPySh+WvcWADKvyDB+SUPy17hyDB+SUPy17iwAjKvyHB+SUPy17hyDB+SUPy17iwAZlX5Bg/JKH5a9w5Bg/JKH5a9xYMAy0cgwfklD8te4xyHB+SUPy17iwAZV+Q4PyWh+WvcOQ4PySh+WvcWADMq/IcH5LQ/LXuHIcH5LQ/LXuLAJRlX5Dg/JaH5a9w5Dg/JaH5a9xYMAzLRyHB+S0Py17hyDB+S0Py17jeBgzKvyHB+S0Py0OQ4PyWh+WiwAZlX5Dg/JaH5a9w5Dg/JKH5aLABmVfkOD8koflochwfklD8tFgBGZV+Q4PySh+WhyHB+S0Py0bwMQZlX5Dg/JKH5aHIcH5LQ/LRYAMyr8hwfktD8tDkOD8loflosAYMyr8hwfklD8tDkOE8loflosAnBmVfkOE8loflochwnktD8tFgAzKvyHCeS0Py0OQ4PyWh+WjeBhGZaOQ4TyWh+WjHIcJ5LQ/LRYAwZlX5DhPJaH5aHIcJ5LQ/LRYAMyr8hwnktD8tDkOE8loflosAGZV+Q4TyWh+WhyHCeS0Py0WDAMy0chwnktD8tDkOE8loflo3gYhGZV+Q4TyWh+WjPIcJ5LQ/LRvBODMtHIcJ5LQ/LRjkOE8loflosAGZV+Q4TyWh+WhyHCeS0Py0WADMq/IcJ5LQ/LQ5DhPJaH5aN4GDMtHIcJ5LQ/LQ5DhPJaH5aN4GEZlX5DhPJaH5aHIcJ5LQ/LRYAwZlX5DhPJaH5aHIcJ5LQ/LRYAwZlX5DhPJaH5aHIcJ5LQ/LRYAwZlX5DhPJaH5aHIcJ5LQ/LRvBOEZlo5DhPJaH5aMciwnktD8tFgDBmVfkOE8loflochwnktD8tFgDBmVfkOE8loflochwnktD8tFgwMGZaOQ4TyWh+WhyLCeS0Py0bwMGZaORYTyWh+WhyLCeS0Py0bwTgzKvyLCeS0fy0ORYTyWh+WiwYGEZlo5FhPJaP5aHIsJ5LR/LRvAwZlo5FhPJaH5aHIsJ5LR/LRvAwZlo5FhPJaP5aHIsJ5LR/LRvAwZlo5FhPJaP5aHIsJ5LQ/LRvARmVfkWE8lo/lociwnktH8tG8DEGZaORYTyWh+WhyLCeS0fy0bwTiDMtHIsJ5LR/LQ5FhPJaP5aN4GDMtHIsJ5LR/LQ5FhPJaP5aN4GDMtHIsJ5LR/LRjkWE8loflosAYMyr8iwnktH8tDkWE8lo/lo3gYhGZaORYTyWj+WhyLCeS0fy0bwPozLRyLCeS0fy0ORYTyWj+WjeBiDMtHIsL5LR/LQ5FhfJqP5aN4GDMtHIsL5NR/LQ5FhfJqP5aNwGIRmWjkWF8mo/lociwvk1H8tG8DEGZaORYXyaj+WhyLC+TUfy0bwMQZlo5FhfJqP5aHIsL5NR/LRvBOIMy0ciwvk1H8CHIsL5NR/AjeYGIMy08iwnk1H8tGORYXyaj+WjeBiEZlo5FhfJqP5aHIsL5NR/LRvAxBmWjkWF8lo/lociwvk1H8tG8DEGZaORYXyaj+WhyLC+TUfy0bgTiDMtHI8L5NR/LQ5FhfJqP5aN4GIMy0ciwvk1H8tDkWF8mo/lo3gYgzLRyLC+TUfy0ORYXyaj+WjeBiEZlo5HhfJqP5aHIsL5NR/LRvAxBmWjkWF8mo/locjwvk1H8tG4DEGZaOR4Xyaj+WhyLC+TUfy0bwMQZlo5FhfJqP5aHIsL5NR/LRvAxBmWjkWF8mo/locjwvk1H8CN4GIRmWjkeF8mo/locjwvk1H8CN4JxBmWjkeF8mo/locjwvk1H8CNwGIMy08jwvk1H8tFfH4TDR2fiWsPSTVKTTUF0MvFfaHzdifRT9jImIwmtpzDpbP+bsL6KHsRYK+z/m7C+ih7EWDM3SAGAhkwAAI08LTxeOjTrOpuqlJ2hVlDO8fotGZRUouMkmmrNPiasFszAS2goywOGce5SdnSjbWPmItwvp+zod5cF/1H6qr8Q7y4L/qP1VX4i9CEacIwhFRhFWjGKskuhEjjloxDnvYuD/6j9VV+I1YXYuH5LR7vyjuu5Hf/wA1U8K2f+rpOqBkxDn95cF/1H6qr8Q7y4L/AKj9VV+I6AGTEOf3lwX/AFH6qr8RoobFod2xPdeU7ndF3L/NVPB3I/7vpbx1wMmIc/vLgv8AqP1VX4h3lwX/AFH6qr8R0AMmIc/vLgv+o/VVfiNdTYuG7tS3OUbl3v8A+aqdGX+rpOoBkxDn95cF/wBR+qq/EO8uC/6j9VV+I6AGZMQ5/eXBf9R+qq/EaMbsWhyHEcm5R3fucu5/5qp4VnbWXSdcDMmIc/vLgujEfqqvxDvLgujEfqqvxHQAzJiHP7y4LoxH6qr8Q7y4LoxH6qr8R0AMyYhzKexMIk954l852viamn4ifeXBdGI/VVfiL8Va/WZGZMQ5/eXBdGI/VVfiHeXBdGI/VVfiOgBmTEOTPYtDllLdWI7j3Oe//mqnhXju/wCro3jd3kwXRiP1VX4joAZkxDn95MF0Yj9VV+Id5cF0Yj9VV+I6AJzJiHJxOxcP3JdxWI39+F/81U8HeW9/q6Lm7vJgujEfqqvxHQBGZMQ5/eTBdGI/VVfiHeTBdGI/VVfiOgBmTEOf3kwXRiP1VX4jVh9iYbuX+MsRv70v/wCVU03nb/V0WOqCcyYhz+8mC6MR+qq/EO8mC6MR+qq/EdAEZkxDn95MF0Yj9VV+I0Q2JQ5dW3liO4dyhuf5qp4V573+ro3TrgnMmIc/vJgejEfqqvxDvJgejEfqqvxHQAzJiHP7yYHoxH6qr8RGWxME7WWJ14Yqp8R0jDWmXHpGZMQod5MD0Yj9VV+Id5MD0Yj9VV+I6AGZMQ5/eTA9GI/VVfiHeTA9GI/VVfiOgBmTbDkYPYeHWDoLE8oddU490fKqmcrZ/wCrpN/eTA9GI/VVfiOgBmTEOf3kwPRiP1VX4h3kwPRiP1VX4joAZkxDlU9iYXulXfWI3d5bn+aqaWX+7pube8mB6MR+qq/EdAEZk2w53eTA9GI/U1fiM95MD0Yj9TV+I6AGZNsOTW2Hh3UodzWI3VN90/zNTwd2X+7p3Td3kwPRiP1NX4joAnMm2OnP7yYH6OI/U1fiHeTA/RxH6mr8R0ARmTbHTl19h4V0Z9yVdTtl/manxGzvJgfo4j9TV+I6AJzJtjpz+8mB+jiP1NX4h3kwP0cR+pq/EdAEZk2x05/ePA9GI/U1fiNdLYeDUXvLFN70vCxVS9ru2ktOjza5nUIwVlpbN8b8ScybY6UO8eB6MR+pq/EO8eB6MR+pq/EdEDMm2OnO7x4HoxH6mr8RrWw8L3du1fue6rf5mprd/wC7qOqBmTbHTnd48D0Yj9TV+Id48D0Yj9TV+I6IGZNsdOd3jwPRiP1NX4jVidhYZ0l3BV1PukL/AOZqeDvLe/1dFzrAZk2x053ePA/RxH6mr8Q7x4H6OI/U1fiOiBmTbHTnd48D9HEfqavxDvHgfo1/1NX4jogZk2x05OE2HhuSUe7xxHdtxb/+ZqeFbP8A1G3vHgfo1/1VX4jogZlG2OnO7x4H6Nf9VV+Id48D9Gv+qq/EdEDMm2OnJjsPC8pqb0cR3Ldju/5mprd3/wBXUbe8eB+jX/VVfiOiBmTbHTnd48D9Gv8AqavxDvHgfo1/1NX4jogZk2x05VXYWEdSi4cpUVO80sTUzW68nzum2nQbO8eB+jX/AFNX4i/JXccr2fTpkyQzJtjpzu8eB+jX/U1fiHePA/Rr/qavxHRAzJtjpzKmw8F3OW5GvvWdv8zU1/EYpbDwfcob8a+9ZX/zNTX8R1AMybY6c7vHgfo1/wBTV+Id48B9Gv8AqavxHRAzJtjpzu8eA+jX/U1fiNFDYeG7tie6xxG53Rdy/wAzU8Hcj/u+lvHYAzJtjpzu8WA+jX/U1fiHeLAfRr/qavxHRAzJtjpzu8WA+jX/AFNX4jVLYWE5RT3Y1+57st7/ADNTXK3+rrOsBmTbHTnd4sB9Gv8AqavxDvFgPo1/1NX4jogZk2x053eLAfRr/qanxGnF7Cw3I6/J44ju3c5dz/zNTwrZay6TrgZk2x053eLAfRr/AKmp8Q7xYD6Nf9TU+I6IGZNsdOd3iwH0a/6mp8Q7xYD6Nf8AU1PiOiBmTbXpyqOwcGoPfWIk96Tu8TUWV3bSXRY2d4sB9Gv+pqfEX4qy0tm+N+JIZk216c7vFgPo1/1NT4h3iwH0a/6mp8R0QMybY6cl7CwnKY2jX7luO/8AmanhXVv9XWbe8WA+jX/U1PiOiBmTbHTnd4sB9Gv+pqfEacVsXBU6DlFV096K8ZqdK/3HXNGO8Wf2o/uQzJtjpzsZsLDdxjyeNff7rTv/AJmp4O+t7WX0bm/vFgPo1/1NT4jogZk216c7vFgPo1/1NT4jHeLAfRr/AKmp8R0gMyba9Ob3iwH0a/6mp8Rrw+wsJ3GPdY19/j/manxHWAzJtr05veLAfRr/AKmp8Q7xYD6Nf9TU+I6QGZNtenN7xYD6Nf8AU1PiNMNhYbltXejX7h3OG5/manhXlvf6ujdOwBmTbXpze8WA+jX/AFNT4h3iwH0K/wCpqfEdIDMm2vTm94sB9Gv+pqfEQqbBwTlT3ViElLnWxNTNWf8Au6jqmGs1lfMZk216c7vFgPoV/wBTU+Id4sB9Cv8AqanxHSAzJtr05veLAfQr/qanxDvFgPoV/wBTU+I6QGZNtenHwmwsLySjyiFfu3c490/zNTwrZ/6uk3d4dn/Qr/qanxHSAzJtr05veHZ/0K/6mp8Q7w7P+hX/AFNT4jpAZk216cehsLC91xPdYV9zui7l/mang7sf930t43d4dn/Qr/qanxHSAzJtr05veHZ/0K/6mp8Q7w7P+hX/AFNT4jpAZk216cmpsHB91pbka+5d7/8Amamlsv8AV0mzvDs/6Ff9TU+I6QG6TbXpze8Oz/oV/wBTU+Id4dn/AEK/6mp8R0gN09m2vTj4zYGGeDrrDRrKu6cu5vlNTwrZf6uk3d4dn/Qr/qanxHSA3Sba9Ob3h2f9Cv8AqanxDvDs/wChX/U1PiOkBuk2V6c3vDs/6Ff9TU+Iq43Y+Ew+Ar1qaxCnBOUXLETdvu3tOs7hy9r4HCywWJxE8LRdZRuqjgnLLR31JiZyi1a4n6cgr7Q+bsT6KfsZYK+0Pm7E+in7Gb54eRX2dHZ/zdhfRQ9iLBX2f83Yb0UPYiwZW+QAEoAAANmA+cl6GX7oms14LG0ltFNxrfypLKhPpj5ituF9P2d8GFmZOLSAAAAAAAAAAAAAAAAAAAAAAAAhFWT5qWfAmQirXsks3oTAAAAAAAAAAAAAAAAAAAAAAAAAEZK9uannx4EiEle2SefECYAAAAAAAAAAAAAAAAAAAAAAAAAAEKacYtOMY85u0evXrepM100lFpRjHnN2jpq8+sDYAAAAAAAAAAAAAAAAAAAAAAAAAAITTcoPdjKzvd6xyea8/D72TNc0nKDcYu0rpvVZPNef3s2AAAAAAAAAAAAAAAAAAAAAAAAAAABCCaTTjGObdo9epMhTSSdoxjm3aPWTAAAAAABXx3iz+1H9yLBXx3iz+1H9yAsAAAAAAAAAAAAAAAAEJK7jzU7Pjw6iZCSTcck7Pjwy4ATAAGACticbRwytKW9L6K1Asg5VHbCc7Vae7FvJxzsdKnUhVgpU5KSfFAw2GAczE7WUJuNCKlbWT0A6hg4y2xWur04Nea51MNiIYmkqkOproYG0FXH4p4SipRScm7JMqYbas6leEKkIKMna6A6wBxp7XrRqSiqcMm1xA7Jg43fiv9XT9ZdwuLnXwdStKMVKN7JaZIC4ZONT2xN1IqpCCg3m1fI6GLxDo4V1qdpaWvpmwLIOfs/HVMXUnGcYpRV8joAYKW1VbZWKyS5r0Lpzdr1oU8BiKTjPelBtbtOTX3tKyJjlW3EuMVtofN+J9FL2MsFfaHzfifRS9jPQnh49fZ0tn/N2F9FD2IsFfZ/zdhvRQ9iLBlbpAV8VjaGE3O7SlvTdoxjFyb6clma57SwscPSrqcp06r3YbkHJt55WSvwZJhcBUqbSw1OhTqzdSKqO0YunLef/ALbXMVNpYWGHpV3V3oVv5e5FycupLMGJWzbgPnJehl+6JWoVqeIowrUZqdOaumuJZwHzkvQy/dErbhbT9nXABxagAAAAAAAAAwBkGABkAAAAAAAAAAQi072aeb0JkIu6fOTzehMAAAAAAAAAAAAAAAAAAAAAAAAAQk0rXaWfEmRk7W5yWfHiBIAAAAAAAAAAAAAAAAAAAAAAAAAADXTacXZxfOfg6av1mw105b0W96Muc1ePW8utaAbAAAAAAAAAAAAAAAAAAAAAAAAAABrm0pQu4q8rK+ryenn/AOTYa5ytKC34xvK1nrLJ5Lz8fuZsAAAAAAAAAAAAAAAAAAAAAAAAAAACEGnF2cXm/B6yZCD3ovnRlm1ePXoTAAAAAABXx3iz+1H9yLBXx3iz+1H9yAsAAAAAAAAAAAAAAAAEJNJxu0rvK/HLgTISdnHnJXds+OWiAmAAKm0pyp4KpKEnGWWa6zl4DDQxUa7qN3ik076anS2r4hU+72lLZP8ALxX2V/UJjgoUMFiVKlSU1USupPiV8DKpSxsIKTjee7JJ6mzY/jv/ALWa6HzpH0v9Ql28XJwwlWS1UHY4ezqUauNhGSuld2PQVYKpSnB6STR52DqYHFpyjzoPTpCju4nCUsTBRmrWd01qZw2FpYZNUk1fW7ucrGbTeIpbkIOCvdu+ZawFSrTwdSvXnJxteKYSqbWrd1xfc1mqeX3mnG4d4apTSyvBO/n4munCria73FepJuWtjbiMJi4U+6V03GPFyvYlDt4St3fDU6nFrPrPPVJbuJlLonf1nS2LW8Oi/tL+pzZvdxUpWvad/WQLvfep9TT9ZfpVnX2dOo4qLcZZIq9+Y/Uf/L/gs0sTyrBVpqG4kmrXvwCXBhBzuoq7SuWo4ve2fUw83mrOL+/Qzsnx6HU/YNpYTk1beiv8Oenm8xKG/Yf86r9n+p2TjbE/nVfsr2nZISwUtqtPZWKs0+a9C6Utqu+ysVmnaL04ExyrbiXAK+0Pm/E+il7GWCvtD5vxPopexnoTw8avs6Wz/m7Dehh7EWCts/5uw3ooexFgzN8qG1dpUsAqabpqvVbjTdSW7FdLb6Ck1s+GFwkquOluKdSXd6ct2Mpu+9drTV2O20nqk+sWVrWVugjCYlwMPie418JisZVk8OlWpwrVFa63lutvzpPPiMJWp4WphsXiJdzw9R4jclJWUd6alG/RdJnoHmYeeowblLY2eBc7NRqValSCatzXNtepl/Ayrd90o06bp9xlznNp6rhbq4mDbs/5yXoZfuiRb1Wp7Om3Us92MW93JOWr6NNPOZk6nO3YxeXNvK13nk8slpmTBxaUG5Z2S82YbnnaMdVbncMrvTrJgCF5582OqtztVld6dYvLoWvTwJgCF55c2OrvztFnZ6a6ZBb+V4xWbvzuHDh1EwBBb11dLz2f/BiLqc3ejFc3nWlezyyWWa1zJmjG4qGCwdbE1FJwpQc5KOtl0CIzOIGxOdleMb2zSlo+jTTzhupaW7GLe7leVrvo0085V2NUhV2RhZU3dKko386yfrTLpMxicCMnPnbsYvLm3la7zyeWXDMNyzsl5syYIEG552jF85WvLhld6dYvPPmx1Vs9Vld6dZMAQvO+i16eAvPLmx1d+dos7PTXTImAILfyvGKzd8+HDh1BOV1dJdNn/wAEwBrpuo93fjHR71m8n0LLPjnl1BOpZXjG9s1vcejTTzkou983rxViQEJOolLdjFvd5t5Wu+h5ZLTMSc+duxi8ubeVrvoeWXAmAINyzslwtmG552jF5q3O4ZXemuuRMAQvPPmx1Vs9Vx4dYvO65qtfp4dhMAa7zyvGOrvztFnZ6a6Zf28rfyuorN3s+HDgTAEE5XV0krZ2f/Ai6nN3oxXN51pXs8sllmtc8iYAgnUsrxje2a3uPRpp5xJ1LS3Yxb3ebeVrvoeWS0zJgCDc7ytGLsubeWr8+WXAPeu7JcLZ9pMAa2552jHVW53DK7011yM3nd82OuWfDs6yYAhed1ktc8+HYYTnleMfCd+dos7PTXTL+3sAEE55XitXez4cOBi87xuopPXO+ZsIyembWfBXAxF1ObvRiubzrSvZ5ZLLNa5hOpu+DG9tN7j0aaecmAISdS0t2MXzebeVrvoeWS0zDc1vWjFq2V3q+zqJgCDcs7JcLZ9vAw3PO0Y+Erc7VZXemuuX9rYAIXnd82OuWfDs6xed1zY2vnnw7CYA1pzyvGPhO/O0Wdnprpl/bynLK6Szd7Phw4EwBBOd1dJK2eej7OsRdTm70Yrm860r2eWSyzWuZMAQvUt4Mb203uPRpp5xJ1Oduxi+bzbytd9DyyWmZMAQbneVoxtbLPV9nUG552Seatd9vAmANbdTO0Y6q3O1WV3prrl1fdm8rvmxtfLPh2EwBC87rmrXPPh2GE55XjHwnfnaLOz010y/t7ABBOeV4pZu9n2cCNOU2lvKL1u03k75Lz8c/MbSEHeLzk834StxARdS0d6MVzedaV7PoWWa1zF6m74Mb203uPRpp5yYAhJ1Oduxi+bzbytd55PLJaZhufOtFNWyu9X2dRMAQbnnaKeatd8OPAxeedox8JW52qyu9Ndcv7WwAQvK75sbXyz4dgvO65sdc8+HZ1EwBBb+V4x8J353DOz010yCc8rpLW9n2cCYAgnO8bxilbPPR+bLPiIupaO9GKe7zrSvZ9CyzWuZMAQbnu5Rje2m9x6NNPOYk6nO3YxfN5t5Wu88nlktMzYAINzu7JWtlnq+wPfzslqrXfDjwJgDXeedox1VudqsrvTXXL+1m8rvJWv08OwmAIXnlzY6558OzqCc8rxjq787hnZ6a6ZEwBrbnvQvuq7d+PTYynO8bxilbnWlo/NlnxEnaUFeSvLgr3yevR/4JgQTqWjvRinu860r2fQss1rmL1LO0Y3tkt7j0aaecmANcnU527GL5vNvK13nk8slpmZbld2Sa4Xf/BMAQe/naMXmrXfDjw6zF5582OqtztVld6a65GwAQvO/gq1+nh2C88ubHV352izs9OomAIJzyvGOrvzuGdnprpkE5ZXSWt7MmAIJzvHejFJrnWlezyyWWfEwnUtG8Yp7vOtK9n0LLTXM2ACDdTddoxbtkt7j0aaecSdTnbsYvm828rXeeTyyWmZMAQbld2SfRd/8B7+doxeatnw48OsmAIXnnzY6q3O1WV3prrkLyv4K16eBMAQvPLmx1d+dos7PTqCc8rxiuc787hnZ6dRMAa4ObXO3dXez8+RlOpzd6MVlzrSvZ5ZLLPjmIO8dZPN+ErcSYGtOdleMU93O0tH0aaecy3U3XaMW7ZJy1fRpp5yYAhJ1Oduxi+bzbytd55PLJaZhuWdkvNn/AMEwBB7+doxeateXDjw6yvjnPk0ubH+ZC3O1W9G7011yLZXx3iz+1H9yA23lfwVa/TwF55c2PhO/O0WdnprpkTAEE55XjFZu/O4Z2enUFvZXSXTZkwBCLqc3ejFc3nWlezyyWWa1zCdSyvGKe7naWj6NNPOTAGtupZ7sYt7uSctX0aaeczJ1Oduxi8ubeVrvPJ5ZLTMmAINyzsl5sw3PO0Y6q3O4ZXenWTAELzz5sdVbnarK706xeXQtengTAELzy5sdXfnaLOz010yMXnzbqKvJp53yztw6jYQk7OObWfBX7QCcrq6S6bP/AIEXU5u9GK5vOtK9nlkss1rmTAGqUZVKe7Upwacecr3V+jTTznNxeypc6WF3U7XUJSdm+i9sjrmAPO0sBi6lSUVT3Ul4UnbM62GwNPD5qKnPK0pP+7FwBOUJSnFN2jZNaytlld6dZqnGliLqUKNRp5c67tld6ZcTbWcY0pOavFLNWuUE3ThDd5s3TcrqOcpN6BCxHA0IyuqFPXi75GxpVobkoU5w3mpLeukle3DXTI0OvV7olfOMrSilpFLNsjRnPeoxjJre500lxefZwA3wo0sO99UqVN3abT4cOHUbXHukd2pCLi1mr3/oVsVJ92clmqcc46q7dr9lzEalaUowhNtOeUnFeCln6wNlOhSoShPuNKm7c5p6PoWWa16CKw1Ccd90KDbV207re67eszi5JQpUpyveS3nbVLM0yfPk4q1OpKMUnHJ21dgN0sFRtLdw1Fvd5t3a76HlktMzZGjGnCcKdKmoNZK9rvoeXUV1iJ3lLfag5W3rZJa3/oHWq725Gcm1bd5vhXfHzJAb4YanSnvU6FNSWjWT8/AlVp91i4zpwnHeVlJ8MrvTXUrzrV490aeUJNXa6bW7LsU516s4xVRpWbb3fuXDrA30qEKMpOlRpxu0rp6rs6zZed1zVa/Tw7DRhp1Z1JbzvGLlF5au+XqLQGu88rxjq787RZ2emumX9ujteVbvVX3YU5XupXm1aPSss3pll1nRKW1XfZWKzb5j1ViY5VtxLgFfaHzfifRS9jN5X2h834n0UvYz0Z4eNX2h0tn/ADdhvRR9iLBX2f8AN2G9FH2IsGVukAAAAEgbdn/OS9DL90TRLNNJtedcCOBw1Z7RSWNrp9ylmo0+mP8AtKX4X0/Z6AEIpxjGLk5NKzk7XfnyJnFqAAAAAAAAYON8r5Tj8msZ3JtTkoxy43kk16zsnM+UcVPY9SL0dSl//ZE6aM41Kz/nCJ4R+S/zDh+uf75HVOF8j6sqmxnGVv8ADrTgrdF/e2d0nXjGrb+ZI4ZABySAAAAAAAAhHjm3nxViZFaPXXiSAAAAAAAAAAAAAAAAAAAAAAAAAEZcM2s+CJEXw114ASAAAAAAAAAAAAAAAAAAAAAAAAAAAhTzi+dJ85+ErPXq0JkIaZ31evWBMAAAAAAAAAAAAAAAAAAAAAAAAAAa5+FDnSXO0Sunk9csl/wbCEvCjrrw6nqTAAAAAAAAAAAAAAAAAAAAAAAAAAACFPwXnJ5vwlbiTIx046vXrJAAAAAAAr47xZ/aj+5Fgr47xZ/aj+5AWAAAAAAAAAAAAAAAACEtY5tZ8Fr1kyL1WuvACQAAAAAAABgyAMAyANdOlCnfdWut3c2AAAABgGQAIyipRcXezyydiQAjCKhFRirJEgAMFLavzVis2+Y9VYunM2xRqPA4mosVWjHdf+HaG7+2/rJjlW3EuKV9ofN+J9FL2MsFfaHzfifRS9jPRnh41fZ0tn/N2G9FH2IsFfZ/zdhvRR9iLBlbpAYAQAAkDbs/5yXoZfuiajbs/wCcl6GX7olb8Omn7OwADg1AAAAAAAAMHF+VFWpDA0IQ3d2piIRnfovfL70jtHD+VfieG/8A2Ye0vp+8fymD5JpR2fiElZLE1Padw4PyZxMZ1cfhI093uNSMt5PXejfT7vWd4v8AIiY1JyrHDIAOKQAAAAAAAEI6PJrPi7kyMVa+TWfF3JAAAAAAAAAAAAAAAAAAAAAAAAACEuGTefBkyMlpk3nwdgJAAAAAAAAAAAAAAAAAAAAAAAAAAAa6fg+DKPOeUnd69ehsIU1aLVpLN+E78QJgAAAAAAAAAAAAAAAAAAAAAAAAADXPwoc2Tz1Tslk9c81/wbCEleUMpOz4O1snr0kwAAAAAAAAAAAAAAAAAAAAAAAAAAAhDwXlJZvwnfiTIQVo6SWb1d+JMAAAAAAFfHeLP7Uf3IsFfHeLP7Uf3ICwAAAAAAAAAAAAAAAAQlrHJvPg9OsmRkruOT14OwEgAAAAAAAAAAAAAAAAAAAAAAAAABgo7V+asVk1zXqy8Utq5bKxWTXMeruTHKtuJefK+P8Am/E+il7GbyvtD5vxPopexnozw8WvtDpbP+bsN6KPsRYK+z/m/Deij7EWDK3yAAlAAAMNXTT0YwGEoPaKThl3KX+p9MQbtnfOS9DL90St+F9P2dfQyAcGsAAAAAAABg838rak1VwFJPmSm5NW4qULe1npDzHyv8b2b1y/fTL6fvH8rV5/1Pkp87bY66P7WenPMfJT522x10f2s9Odvlfln/t/tCleGQAZkgAAAAAAAIpWvlbMkQirJ81LN6EwAAAAAAAAAAAAAAAAAAAAAAAABFq9sr5kiMle3NTz48AJAAAAAAAAAAAAAAAAAAAAAAAAAAAQgmlmrZvjfiTNdOO7FrdjHnN2jpq8+t6gbAAAAAAAAAAAAAAAAAAAAAAAAAABCSbccr2fTpkTNc43lB7kZWle71jk815+H3s2AAAAAAAAAAAAAAAAAAAAAAAAAAABCGS0tm+N+JMhBbsbbsY5t2j16kwAAAAAAV8d4s/tR/ciwV8d4s/tR/cgLAAAAAAAAAAAAAAAABFrNZcekkQkruPNTs+PDLVATAAAAAAAAAAAAAAAAAAAAAAAAAAGDm7Xw9N7PxNRw5+43feZ0iltVW2ViualzHoTHKtuJeeK+0Pm/E+il7GWCvtD5vxPopexnozw8WvtDpbP+bsN6KPsRYK+z/m7Deij7EWDM3SAwAgAAAhgMdRjtFNwxH8qSyw9R8Y/7SZu2d85L0Mv3RK34dNL2ddO6MgHBrAAAAAAAAYPNfKqnKpjtmxTSSc27+Zwf9D0p535TNraOzF0qr7IlqTi0fymJwfJqj3PaO0p71+6RpS00ykv6HojhfJ/x7Gejpe2Z3Tr8ic6k/8AP2VjhkAHBIAAAAAAACEUleySzehMhFp3s083oTAAAAAAAAAAAAAAAAAAAAAAAAAEZJO10nnxJEJO1rtLPiBMAAAAAAAAAAAAAAAAAAAAAAAAAADXTSUXZRXOfg6av1mw105KUW1KMuc1eOmry6wNgAAAAAAAAAAAAAAAAAAAAAAAAAA1zScoXUW1LK+qyenn/wCTYa5ySlBOUVeVknq8nkvP7mbAAAAAAAAAAAAAAAAAAAAAAAAAAAAhBJRdlFZvwesmQptOLalGWbV46akwAAAAAAV8d4s/tR/ciwV8d4s/tR/cgLAAAAAAAAAAAAAAAABCSu43SdnlfhlwJkJNJxzSu+PHLgBMAAAAAAAAAAAAAAAAAAAAAAAAAAYOZtjEU6eAxFJxnvSg7OFKTj98krL7zplHarT2VirNPmPQmOVbcS8+V8f834n0UvYywV8f834n0UvYz0Z4eLX2h0tn/N+G9FH2I3lfZ/zdhvRR9iLBmbp5AAEAAAG7Z3zkvQy/dE0PJOyu+gbPqV++Kth7vuUst9dMSt+HTS9nfBgycGsAAAAAAABg838ocRCe18JhrS36dOU2+FpZL9rPSHlNvf8A5NRdv/469sia+0fyrecQvfJ/x7Gejpe2Z3Tz2xZOG1Wk8qlF73n3WrfuZ6E7fIj/ABJTHDIAOCQAAAAAAAEYu6fOTz4EiK49fQSAAAAAAAAAAAAAAAAAAAAAAAAAEZO1uclnx4kiL4Z8egCQAAAAAAAAAAAAAAAAAAAAAAAAAAEKb3ot70ZZtXj16da0JkIO61vm+FuIEwAAAAAAAAAAAAAAAAAAAAAAAAABCbtKC3oxu7WessnkvPx+5kyEnZxztd9GuRMAAAAAAAAAAAAAAAAAAAAAAAAAAAIQd1fejLNq8evQmRg7rW+b4W4kgAAAAAAV8d4s/tR/ciwV8d4s/tR/cgLAAAAAAAAAAAAAAAABCTs485K748eomReqz49AEgAAAAAAAAAAAAAAAAAAAAAAAAABgo7Vd9lYrnJ8x6cC8c3a86ve/ExVLehuPnb1vUTHKtuJcIr4/wCb8T6KXsZYK+P8QxPopexnpTw8SvtDpbP+b8N6KPsRYK+z/m7Deij7EWDK3TyArYrEVKLhGjhqlecr5RaSVuls0d9FKjRlRw9SpWqylFUrpNOLtK7vbIZTiXQMHP76qdOl3HD1Klao5LuN0nHddpXbdsmZ76KdKi6GHqVatXetSuk47rtK93bJ5DMG2V83bO+cv+zL90SnhMTHF4eNaClFO6cZaxadmn96LmzvnL/sy/dErf1X0/Z2DIBwawAAAAAAAGDym3v/AMmo/wD669sj1Z5TbVqnyhjNX/w6apu642cvY0TX2r/Kl/2Wdj/O0fQz9sT0R5XA7625gXFtRbnGVnrzW7er1HqjR8mMXWgMmDJmSAAAAAAAAhF3vm3m9VYmRjxzbz4okAAAAAAAAAAAAAAAAAAAAAAAAAIydrZtZ8FckRlwzaz4ICQAAAAAAAAAAAAAAAAAAAAAAAAAAGum7xbvJ85+ErPX2GwhT8HWTzeclZ6gTAAAAAAAAAAAAAAAAAAAAAAAAAAGubtKGcleXBXTyevQv+DYQl4UOdJZ6JZPJ6/30EwAAAAAAAAAAAAAAAAAAAAAAAAAAAhTd4vOTzfhK3EmQho85PN+ErcSYAAAAAAK+O8Wf2o/uRYK+O8Wf2o/uQFgAAAAAAAAAAAAAAAAhJ5xzaz4K/DiTIS1jm1nwWvWBMAAAAAAAAAAAAAAAAAAAAAAAAAAYKO1fmrFZt8x6qxeKO1vmrFZt8x6omOVbcS88V8f834n0UvYywV8f4hifRS9jPSnh4lfaHS2f83Yb0UfYjeV9n/N+G9FH2IsGVunlQ2riMTSjTp4alVbqNqVWnDe7murpK8YvD8jxGHwuIdOlGpTlBrn85p71nrnH1nXAwmJw4lGjicLWpY2WGqS35Vt+nCzlBTknHLjpn1maFHEYOVHFzw9Sbl3bulOFnKG/JSXXpZ9Z2gMG5U2ZSqUsI+7R3J1Kk6jje+7vSbt6y7s9Vu+11Uh3PuMubuO+seN+nzETds75y/7Mv3RK3j9K+nObus1OztKKdsrx0fTqGp87dlFZc26vZ9Lzz4EwcGtB72dmvNkGp52lFZq2XDjx6yYAhz8+dHVW5vDK/HrM2lfVa9HAkAIWnlzo6u+XDOy16glPK8lq75cOHHqJgCC3srteeyPKbT3u/dTeab3ldpWu+5o9aeT2r8+1ftr/wDrQr71/lWzZgd7vpgs1fflw47kj0slOz3ZRTtleN7Pp1PNYN7u08HKzaVR3twvGS9rPUGn5XtBXhFqfO3ZRWXNur2fnzz4GXvZ2a82RkyZlkGp52lFZq2XDjx6xaefOjqrZaLt6yYAhzr6rXo4C08udHV35vDOy16iYAglPK7Wrvlw4cQlLK7XnyJgDXBT5u9JaPey1fSs8lrkZSnZXlG9s+bx6dRHjk1m9XcmBCSnaW7KKdsrxvZ9OoanzrSirrm3Wj8+efAmAIvezs15sjDU87Sjqrc3hlda9ZMAQtPPnLXLLRdvWOddZrXo4EwBBKeV5R1d+bwzsteoJSyu1q75cOHEmAIJSurtWtnkIqfN3pReXOtG130rPLiTAEEp2zlG9vo8enUNTtK0op25t43s+l59RMAQam960opWyy0fb1B72dmvNkTAEGp52lHVW5vDK616xad3zlrllw7esmAIc66zWvRwCU8ryjq783hnZa9RMAQSlldrV3y4cOJhqfNu0+my/wCTYRlwybz4OwGIqfN3pReXOtG130rPLiLTtnKN7dHHp1JgCElO0t2UVlzbxvZ9Lzz4Bqd5WkkrZZaPt6iYAg97g1qrZdoannaUdVbm8MrrXrJgCFpXfOWuWXDtHOus1rnlwJgCCU8ryjq783hnZa9QSlldrV8OHAmAIJTurtWtnlq+0RU7R3pReXOtG130rPLiTAELTt4Ub21tx6dQ1O0t2UVlzbxvZ9Lzz4EwBBqd3Zq1sstH29Qe9nZrVcO0mAINTztKOqtzeGV1r1i07vnK18suHaTAELSuucrXzy4BKeV5R1d+bwzsteomAILe4tavh2GIKdld9N7rNu/DPT/g2GumrRfNlHnPKTu9X59P7yAzFTtHelF5c60bXfSs8uItO3hRvbW3Hp1JgCElPnbsorLm3jez6XnnwyDU7u0klbLLR9pMAQalnZrVcOHENTztKOqtzeGV1r1kwBDnXea1yy4C0rrnLXPLh2kwBBKeV5R1d+bwztx6gt7i1x4dhMAQSndXlG1s8tX29YSnaO9KLdudaNrvpWeXEmAINTt4Ub21tx6dQ1PnbsorLm3jez6XnnwJgCDUruzSVsrriGpZ2a1XDhxJgCFp586OqtzeGV1r1jnXea16OBMAQtO6zWueWq7eoJTyvKOrvzeGdlr1EwBralvQu75u9l5n5zKU7xvKLSWeWr7esTV5Q5snaXB2Syeuea7eBMCCU7RvKLds7R1fTr1hqdnaUb21tx6dSYAg1PnbsorLm3jez6XnnwDUruzXmyJgCDU87Naq2XDjxFp586OqtzeGV1r1kwBDnX1WvRwFp5ZrXPLVdvUTAEEp5XlHV3y4Z249Rlb2V2vPkSAEEp828ovLOy1fmzy4hKdleUW7Z2jq+nUmAINTs7Sje2WXHp1DU+duyisubeN7PpeefAmAIPeu7NebINTztJaq2XDjx6yYAg1PPnR1VsuGV1r1jndK16OBMAQtPLnR1d8tVw49QSnleUdXfLhw49RMAa4b1s3xd7rz5cTK3+bvSi8udZWu/NnlxEPBeUlm/Cd+JMCCU7K8ot2ztHV9OoanZ2lFO2V48enUmAINT527KKy5t43s+l558A967s15siYAg9/O0ks1a64cePWaMcp8mlaUfDhbLhvK/HrLRXx3iz+1H9yA3c6+q16OBjn5c6OrvzeGduPUTAEEp5XktXfLhw49Rlb2V2vPkSAEEp83elF5c60bXfSs8uISnZXlFu2do8enUmAINTs7SinbK8dH06hqfO3ZRWXNur2fS88+BMAQe9nZrzZBqedpRWatlw48esmAIc/PnR1Vubwyvx6zNpX1WvRwJACFp5c6Orvlwzsteow1O8bu/Od7Lhnbj1GwhLWOUnnwdrZcQCUrq7XnsglPm70ovLnWja76VnlxJgCCU7K8o3tnlx6dRJTs7SinbK8b2fTqTAEGp87dlFZc26vZ+fPPgZe9nZrzZEgBBqedpRWatlw48esWnnzo6q2Wi7esmAIc6+q16OAtPLnR1d+bwzsteomAIJTyu1q75cOHEJSyu158iYAhFT5u9KLy51o2u+lZ5cQlOyvKN7Z83j06kwBCSnaW7KKdsrxvZ9OoanzrSirrm3Wj8+efAmAIvezs15sjDU87Sjqrc3hlda9ZMAQtPPnLXLLRdvWOddZrXo4EwBC08ryjq783hnZa9RQ2wqverEbs4rJuW9G949Czyfn9R0SjtX5qxWTXMeruTXlW3EvPFfH+IYn0UvYzeV8f4hifRS9jPSnh4lfaHS2f834b0UfYiwV8B834b0UfYiwZobp5AAEABgDJu2d85f8AZl7Ymghs/Z9GW0LOeJt3KTyxNRPWP+4rf1dNL2ejBhKysZM7YAAAAAAAAweR2h881H//ANH+09ceR2h88VPSP9or71/lWzfhPHsP6RHpzy+E8ew/pEeoNXyvaCGQAZVgAAAAAAAEYq18nrxdyRGOV7pIkAAAAAAAAAAAAAAAAAAAAAAAAAIyztk9eDsSIy4ZXzAkAAAAAAAAAAAAAAAAAAAAAAAAAABCCstGs3q78SZCCai04pZvJO/ECYAAAAAAAAAAAAAAAAAAAAAAAAAAhJXlDJuzvk7WyevSTISTco2inZ6t6ZMmAAAAAAAAAAAAAAAAAAAAAAAAAAAEIKyeTWb1d+JMhBNLRLN6PzkwAAAAAAV8d4s/tR/ciwV8d4s/tR/cgLAAAAAAAAAAAAAAAABBq7jk9eDsTIyTvHJPPsAkAAAAAAAAAAAAAAAAAAAAAAAAAAMFHaytsrFZPwHq7l45m2sLCpga9aTqqUYOyjWmovrinZ/eia8q24lwivj/AJvxPopexlgr4/5vxPopexnpzw8OvtDpbP8Am/Deij7EWCvs/wCb8N6KPsRYMrdPIYAJAAADfs35y/7Mv3RNBHZ2Pwcdo3li6CXcpK7qLpj5yl/V00vZ6IGE7q6MmdsAAAAAAAAYPI7Q+eanpH+09ceR2h881PSP9or71/lWyttKvUw2GVajNwqRqQtJcOcke3Wh4TbPiH/ch+5Hu1obvlx+ms/z/wDRVkGDJhWAAAAAAAAQirJ81LNvImRjbO1tXoSAAAAAAAAAAAAAAAAAAAAAAAAAEZK9uanZ3z4EiMrO17a8QJAAAAAAAAAAAAAAAAAAAAAAAAAAAa6cd2LW5GHObtHTNvPrev3mw100lF2UVzn4OmvtA2AAAAAAAAAAAAAAAAAAAAAAAAAADXON5Qe5GW7K93rHJ5rz8PvZsNc0nKF1FtSyvro9PP8A8mwAAAAAAAAAAAAAAAAAAAAAAAAAAAIU47sWt2Mc27R69fv1JkKaSi7bur8HrJgAAAAAAr47xZ/aj+5Fgr47xZ/aj+5AWAAAAAAAAAAAAAAAACEldx5sXZ3u+GWqJkJJXje2uV+rgBMAAAAAAAAAAAAAAAAAAAAAAAAAAYKO1VbZOK5qV4N5cS8czbOJw9PZ+IozrUYVJwdoOaTf3E15Vt6y4RXx/wA34n0UvYzeaMf4hifRS9jPTnh4VfaHSwHzfhvRR9iN5XwHzfhvRR9iLBlhvnkABKAAADfs35y/7MvbE0G7Zvzl/wBmXtiUv6uml7Q7QAM7aAAAAAAAAweR2h881PSP9p648jtD55qekf7RX3r/ACrZT2vCU8C1FNtTi3boUk2e6Wh47E+LVfsP2HsE00mjb8ufqsfz/wDRVkyAYlgAAAAAAAEIu9+cnm9CZGLvfNPPgSAAAAAAAAAAAAAAAAAAAAAAAAAEJO1uclnx4kyMna2aWfECQAAAAAAAAAAAAAAAAAAAAAAAAAAGum1KLalGXOavHTV5da0NhCm24tuSlm1eK8+gEwAAAAAAAAAAAAAAAAAAAAAAAAABrnJKVNb8VeVrPWWTyXn49SZsISbUoc6Ku7Wa1yeS/vgTAAAAAAAAAAAAAAAAAAAAAAAAAAACEHvRbUoyzavHTXTrJkINtO8lLN5rr0JgAAAAAAr47xZ/aj+5Fgr47xZ/aj+5AWAAAAAAAAAAAAAAAACEnZx5yV3bPjlwJkZOzjzkrvjxAkAAAAAAAAAAAAAAAAAAAAAAAAAAMFHarvsnFc5PmPTgXijtZ32Tis0+Y9CY5Vt6y84aMf4hiPRS9jN5Xx/iGI9FL2M9OeHhV9odLAfN+G9FH2IsFfAfN+G9FH2IsGWG+eQAwShkwABiTai2k20tFxI7PxVZbQutn4mT7lLJSp31j/vJm/Znzl/2ZfuiU1PV00vZ14ScoRk4ODau4ytdeZ2yJgGdtAAAAAAAAYZ4mfzjVv5TV9sj2x4mUlUxrnHwZ1pyXU3JoV/JVS3LfV/lT+yz1tH+TD7KPJyW9Bx6VY9Js2tLEbNwtadlKpShJ7ul2kzb8riE1WwYMmJYAAAAAAABGPHr6CRCPHNvN6qxMAAAAAAAAAAAAAAAAAAAAAAAAARb06+gkQlwzaz4K4EwAAAAAAAAAAAAAAAAAAAAAAAAAAIQd1q3m+FuJM103eL50pc55yVnq/Np/eYGwAAAAAAAAAAAAAAAAAAAAAAAAAAQk84q7V30Xvl6iZrm7ShzpK8uCunk9csl2cDYAAAAAAAAAAAAAAAAAAAAAAAAAAAEIO61bzfC3EmQpu8XnJ5vwlbiTAAAAAABXx3iz+1H9yLBXx3iz+1H9yAsAAAAAAAAAAAAAAAAEZaxz49BIhJ5xzks+CvfLiBMAAAAAAAAAAAAAAAAAAAAAAAAAAYOVtnEVVgcTTWErzhuNd1TgortlfLqOqUdrfNOKzb5j1Via8q29ZecK+P8QxHopexlgr4/xDEeil7GenPDwq+0OlgPm/Deij7EbyvgPm/Deij7EWDLDdPIACQAAQG/Znzl/wBmXtiV3eztrwuS2bHFd8cqlG/cpawfTHzlNT1ddH3egBhGTO2gAAAAAAAMPQ8NS/mUuv8Aoz3L0PDUv5lLr/oyK/kqpblcPQbF+ZcD/wDr0/2o8+d7YmWyqMb5QvBdSk0l2JG/5XrCYdAAGFYAAAAAAABGPHNvPiSIx0eTXWSAAAAAAAAAAAAAAAAAAAAAAAAAEZcM2s+BIjLhk31ASAAAAAAAAAAAAAAAAAAAAAAAAAAAhTvuu7k834StxJkIaZqSzfhdYEwAAAAAAAAAAAAAAAAAAAAAAAAABCV96GclnwWuT1JkJX3oZSefB6ZPUmAAAAAAAAAAAAAAAAAAAAAAAAAAAEIXtq3m9VbiTIR00azevWTAAAAAABXx3iz+1H9yLBXx3iz+1H9yAsAAAAAAAAAAAAAAAAEZaxzaz4IkRlqsm8+AEgAAAAAAAAAAAAAAAAAAAAAAAAABgo7W+acVm3zHqXjm7YVfvfimpQVPceTi2+25NeVbesvPmjHeIYj0UvYzeaMd4hiPRS9jPTnh4NfaHRwHzfhvRR9iLBXwHzfhvRR9iLBmhvnkBVx+JqYXDSqUqLqzSdknZLK92+gq4vaNSlhsFKMqcJ4hXblBySW7d2SzfAjJETLqA5ixteqsNSw1ShVqVoym6u69xRVlpe97tLUxDH4nERo0qMaUMRLundHK7jHcdnbpu2hlO2XTLGzPnL/sy/dE5+BxEsThlOpFRqKUoTSeW9FtO3YdDZnzl/2ZfuiVv6r6UYu7JkAztoAAAAAAACFX+VP7LPEUcp0ev+jPb1f5U/ss8RS/mUev+jIr+SqluVw7+xPmun9qf7mcA7fyfqd12VB2tapUj2Tkj0Pk+iYdMGDJgWAAAAAAAAQjo8ms3q7kyMVa+uvTckAAAAAAAAAAAAAAAAAAAAAAAAAIy4ZN58HYkRkr2116bASAAAAAAAAAAAAAAAAAAAAAAAAAAA101aLylHnPKTu9X59P7yNhCCtG1ms3q78QJgAAAAAAAAAAAAAAAAAAAAAAAAADXNXlDmydpf6XZLJ655rt4GwhJXlB2eT4O3B9pMAAAAAAAAAAAAAAAAAAAAAAAAAAAIU1aLyks34TvxJkIKyeqzervxJgAAAAAAr47xZ/aj+5Fgr47xZ/aj+5AWAAAAAAAAAAAAAAAACElnHKTz4O1suJMi1nHXJ9IEgAAAAAAAAAAAAAAAAAAAAAAAAABgo7W+acVk1zHq7l4o7WVtk4rXwHxuTXlW3rLzZXx3iGI9FL2MsFfHeIYj0UvYz1J4eDX2h0sB834b0UfYiwcHHrF97Nn1MJCpU3KavCDs95wtFvpSZu2Dgq2CVenUUlC8bb0r70rc6S6E37DHE/s9Ga/Wcuniabq4arTjbenBxV/Oiv3PF0cNh44dUZSpwUZxm2k8lo7P2FwFsKxOHJhgMVh3SxFJ0Z106jqQbai99ptJ2ejS4EqeBxWHVGtRdGpXj3Tuik3GMt97zs7O1mkdQEYTulWwGHnhsMoVJRlUlKU5uOm9Jtu3aXdnUYS2sqjdTeVGWSqSS1XC9uJrLGzPnL/sy9sSt4/StpTm7rypqSablZx3XaTWX9H5zEqalvXcuct12k106dDz1RsBnbkHFNvXPzsOCd85ZyUvCfC3u0JgCG4s85ZyUvCfC3qy0943VfjrfVkwBr7mss5ZNy8J8b+rPT3GVBK2csm34T4/8AnQmANVSKVKWuUXq2eJor/Eo+bz+ZnuKv8qf2WeIpfzKPX/RkV/JVSeVtRSS1yVtWXvknN19nYunO6VPE1aa3ZNO197pyfOea8xSOn8macadHGKKsniW/vcItnpfI/GRy7EoKTldy5y3XaTXTp0PPVBxTvrnbiyYPOXa3TTvnLOSl4T4W9WWnvM7izzlm1Lwn5vdoTAENxX4631ZjuaVs5ZScvCerv6s9PcbABBQSt4WTbzk+P/kKCTTW9krZtkwBqp01Dd1W6nFc9u66XfV5asyqaSSvKyju+E9Pf5zMVZPJLN6EwNcqakpJuXOjuu0msvN0PPUy4KTldy5ys7Sa6dOjXVEwBBxTvrnbiw4J3zlnJS8J8LerLT3kwBDcV34WbT8J/wB8NBuq611vqyYAgqaVs5ZScvCerv6s9OroCglbOWTbzk+JMAQUEmnd5Ky5zMRpxju2cubHdV5N5Za9Ly1ZsAGtU0kleVlHd8J/3fziVNSUruXOjuu0msvN0PPXU2ACDgm5XcucrO0muzo11DinfXO3FkwBrdNO+cs5KXhPVW9WWnvM7iu85Zu/hP8AvhoTAENxXXhZO/hMwqaVs5ZScvCerv6s9OroNgAgoJWs5ZNvOT4mHBJxau93LOT/ALZsISV7c1PPjwAxGnGO7Zy5sd1Xk3llr0vLVme5pRteWm74T/u/nJgDXKmpKSblzo7rtJrLzdDz1WZlwTcm3LnKztJrs6NSYAg4p31zs/CZh0075yzkpeE9Vb1ZadfSbABDcV27yzd/Cf8AfDQbius5ZO/hMmANappWzllJy8J6u/qz06ugyoJWzlk285PiTAEFBJxacslZc5/2zEaaju2cubHdV5N5Za9Ly1ZsAEO5x3bXla274T/u/nMSpqW9dy50d12k1lnp0PPVZmwAQcE3Jty5ys7Sf9rUOCd9c2n4T4EwBrdOLvnLOSl4T1VvVlp19LM7iu3eWbv4T/v7iYAhuK6zlk7+EwqaVs5ZScvCerv6s9OroJgCCglbOWTb8J8SNOmopZWauklJtWb1fn/5NprpR3YtbkYc5u0et59b1ARpqO7Zy5sd1Xk3llr0vLV5me5q1rytbd8J/wB385MAa5U1Leu5c6O67Sayz06HnqszLgm5N72as7SaJgCDine7ebTyk+Bh0097OWclLwnqrerLTr6TYAIbiu85Zu/hMbiuneWTv4T/AL46EwBrVNK2cspOXhPV39WenuMqKVtcm+LJgCCgk4tOXNVleTfb06amI01FRScubHdV5N5efpeWrzNgA1umnG15Wtu+E/7v5xKmpb13LnR3XaTWWenQ89Vn2GwAQcU22281bKTDgnfN5tPKTWhMAa3TTvnLOSl4T1VvVlp19JncV3nLN38JkwBDcV1nLJ73hP8AvjoFBK2cspOXhPjf1Z6e4mANThzoNK+627uTyun2klBJxacuarK8m+jXp01MTinKm9yMrSvd6xyea8/DqbNgGtU1FRScubHdV5N5efpeWodNOLV5Wcd3wn/d/ObABrlTUt67lzo7rtJrLPToeeq/oZcE23d5qz5zJgCDgnfOWbTyk+Bjuae9nLOSl4T1VvVlp19JsAENxX1ebvqxuK6zlk21zn5/foTAEFBK2cspOXhPjf1Z6e4KKVrXyvxZMAQjTUXGzlzVZXk30a9OmrMKnFKKTlzY7qvJvLz9Ly1NgAg6cWmrys1u5Sf9385iVNS3ruXOjuu0mss9Oh56r+hsAEHFO7e9nlk2HBO/hZtPKT4f+CYA19zWecs2peE+FvVlp7zO4r3u9b6smAIbiyzlk3Lwn5/Vnp7goJWzllJy8J8b+rPT3EwBrpw3Vpazekm9WFTUXGzlzVZXk30a9Ly1Zmmt2LW7GObdo6a6kwNappJJOXNjuq8m8v6vzh00003Kzju5Sa/t+c2ADXKmpb13LnR3XaTWWenQ89UZcU27t59DZMAQcE733s2n4T4f+NCvjqa5NLOWdSEvCfCUfVlp7y2V8d4s/tR/cgNu6r8db6sbi5ucubJy8J8b+rPT3EwBBQStnLKTl4T439+gUUmtculsmANcaai42cubHdV5N9GvS8tWZVNJJJyyju5yb/t+cmAISpqSablZx3XaTWX9H5zEqalvXcuct12k106dDz1RsAEHFNvXPzsOCd85ZyUvCfC3u0JgCG4s85ZyUvCfC3qy0943VfjrfVkwBr7mss5ZNy8J8b+rPT3DuaTjZN2k5ZyeV79uunuNhCSu482Ls758MtUAUUmmr5dLZiNNR3bOXNjuq8m8stel5as2ADWqaSSvKyju+E9Pf5xKnGSkm5c6O67Say83Q/ObABCUFJyu5c5brtJrp06Hnqg4p31ztxZMAa3TTvnLOSl4T4W9WWnvM7izzlm1Lwn5vdoTAENxX4631ZjuaVs5ZScvCerv6s9PcbABBQSt4WTbzk+P/kKCTTW9krZtkwBrjTUd2zlzY7qvJvLLXpeWrCppJK8rKO74T09/nNgA1ypqSkm5c6O67Say83Q89TLgpOV3LnKztJrp06NdUTAEHFO+uduLDgnfOWclLwnwt6stPeTAENxXfhZtPwn/AHw0G6rrXW+rJgDWqaVs5ZScvCerv6s9OroKG2aEZbJxF99bqlNbtSSu/Pnms9HkdIo7WVtk4vmpXg9OJNeVbesvNGjHeIYj0UvYzeaMd4hiPRS9jPUnh4NfaFDaGEbjs2rSq42VedNKFKjVUUrQV2m/By7To7Bw1ag8RPEUcTCpNxvKvXVRysnxXQaMfSqVNn7OlShi5ShBNPDNJrmpZ3N2walSUsTCrLGOcHFNYlptZPSxiry9S05o7AAOjgAADDaSbbslxZLZuMwy2jd4iil3KWbmumJEsbLS75aL+TL90Smp6uuj7w7MZKcVKLTi1dNcUSMGTM3AAAAAAAYA1YmcaWGq1Ju0Ywbb6EkeLpfzKXX/AEZ6/avzVjPQz/azyMP51Pr/AKMiv5aqTytnU+T148rjdNOcZ9sUv/qcs6uwPDxP/t/qenr/AI5IdkAHmrgAAAAAAAIxtZ2trwJEIu6fOTzehMAAAAAAAAAAAAAAAAAAAAAAAAARlbK9teJIjJ2tzks+PECQAAAAAAAAAAAAAAAAAAAAAAAAAAEKdt123bXfg6a+0ma6ct6Le9GXOavHTV5da0fnA2AAAAAAAAAAAAAAAAAAAAAAAAAADXO29C+7e+V9dHp5/wDk2GucrSgt+MbytZ6yyeS8/HqTNgAAAAAAAAAAAAAAAAAAAAAAAAAAAQhbddt3V+D1kyFOW9FvejLNq8dNdOsmAAAAAACvjvFn9qP7kWCvjvFn9qP7kBYAAAAAAAAAAAAAAAAISteN7a5X6uBMhJ2cecld2z45aICYAAAAAAAAAAAAAAAAAAAAAAAAAAwczbGIoR2diqTrUlU3HzN5Xv1HTKG1rPZOLd4vmPRaE15Vt6y82aMd4jiPRS9jN5ox3iOI9FL2M9SeHgV9oQxtadHZeB7lia1KpKEVGFGkpyqc1cGbNgbsuU1J1sRUxMpRVVV4bko2WSsvvIJUsdDCYahiJ0cZhqMaiqRjvKF4pWd8nfoN2w+5yjiKvKKmIxEp7taVSG401klu8DHHL059XVBgF3IAAQFjZfzl/wBmXtiVm7Jv2EtmYqK2jfudZ/4UtKb6YlNT1ddH3h6EyRjLeipJNXV7NWZIzN4AAAAAAGAKO2pbuyq+dt5KL6m0v6nlYfzqfX/RnpflEm9kVLfTg/8A5o81D+dT6/6MrX8tVJ5WzofJ9NY3GPednTp83gs55/30HPLGxsX3LbksLuX7tR3t6+m63w/93qPV1omdOcEcvSmTBk8xcAAAAAAABGLbvmnnwJEYu99deixIAAAAAAAAAAAAAAAAAAAAAAAAARk2rZpZ8SRGTtbX7kBIAAAAAAAAAAAAAAAAAAAAAAAAAACEG3F3kpZvNK3EmQg7xvdvN6q3ECYAAAAAAAAAAAAAAAAAAAAAAAAAAhJtShaSV3o1rk9CZCTtKCu83wV+D7CYAAAAAAAAAAAAAAAAAAAAAAAAAAAQg21m1LN5pecmQi7rVvN6q3EmAAAAAACvjvFn9qP7kWCvjvFn9qP7kBYAAAAAAAAAAAAAAAAIt5xzSu+PEkRbzjrm+CAkAAAAAAAAAAAAAAAAAAAAAAAAAAMFHa7vsnFZp8x6F45m2MRFbOxVPcqt7jV+5u3aTXlW3rLz5Xx3iOI9FL2M3mjG+I4j0UvYz1J4eBX2hqwtPHYH/MYTCxxdPE0qbce6KEoNRS46ou7Lw1eFbE4vFQjSq4mUX3OLvuJKyu+ks4D5vw3oo+xFgyRD0LWAAWUADAGSxsv5y/7Mv3RKxZ2X85f9mX7oldT1ddH3h2wAZW8AAAAAAABzdv8AzVU+1H9yPMQ/nU+v+jPT7f8Amqp9qP7keYh/Op9f9GVr+Wqk8rZrwM3S+VmB5t1WpVKad9LLe/obDFBwjtvZkpNL/FlFN+enLL73Y9m3rP8AE/7IevBgyeQ6AAAAAAAAIR0ebeb1ViZGOjzf3kgAAAAAAAAAAAAAAAAAAAAAAAABGXDNrPgrkiMuGb+4CQAAAwAMgAAAAAAAAAAAAAAAAAAAABrpu8XzpS5z8JWer82n95mwhC9s3J5vwusCYAAAAAAAAAAAAAAAAAAAAAAAAAA1zfOhzpLnf6VdPJ65ZLs4GwhK+9Gzks+HHJ6kwAAAAAAAAAAAAAAAAAAAAAAAAAAAhTeTzk834StxJkI6ZtvN69ZMAAAAAAFfHeLP7Uf3IsFfHeLP7Uf3ICwAAAAAAAAAAAAAAAAQlrHOSz4K98uJMjK945vXgBIAAAAAAAAAAAAAAAAAAAAAAAAAAYKO1vmnF5t8yWqsXijtf5pxWb8B6k15Vt6y8yaMd4jiPRS9jN5ox3iOI9FL2M9WeHgV9odHAeIYb0UfYiwV8B4hhvRR9iLBlhunkMAEoAAAMbNqY7vhzcNh2+5SydeS4x/2GSzsr5y/7Mv3RKanq66PvDsq9s9SRgyZW8AAAAAAABzdv/NVT7Uf3I8xD+dT6/6M9F8o6jhgIQVrVKqi79CTf9DzsP51Pr/oytfy1UnlbNFWnOe0NnSirqGKg5eZae1osBO1ai+itTb/ABI9meJQ9YZMGTyHQAAAAAAABGPHJrPiSIR45NZvV3JgAAAAAAAAAAAAAAAAAAAAAAAACMuGTefAkQktMm8+DsBMwZMAQdWCm4b8d/d3t2+dumxrwWJjjMHRxME4xrQjNJ6pNXONtHG08D8oJ1qsZOEdnyk3HzTKXyA2jPFYGvhas5znQlHdb0UN1JJfhfaaPBadOdSOIwjP3h60yAZ0gAAAAAAAAAAAAAAAAAAEIeC7qSzfhO/Ema6atF5SXOfhO71fn0/vIDYAAAAAAAAAAAAAAAAAAAAAAAAAAIS8KGUnnwemT1JmuavKHNk7S1Tslk9c8128DYAAAAAAAAAAAAAAAAAAAAAAAAAAAEIXtmms3q78SZCmrReUlm/Cd+JMAAAAAAFfHeLP7Uf3IsFfHeLP7Uf3ICwAAAAAAAAAAAAAAAARescm8+DJEJaxybz4O1suIEwAAAAAAAAAAAAAAAAAAAAAAAAABg5e2pYlbPxCp0abpbj3pTqtSXUt137UdQo7W+acXk1zJau5NeVb+svMmjHeI4j0UvYzcaMd4jiPRy9jPVnh8/X2h0sB4hhvRR9iN5owHiGG9FH2I3maG+eQABADACAtbK+cv+zL90So1dNXt1GzZeHb2jbu9Zf4UtGumPmKanq7aPvD0QMGTK3gAAAAAAAOJ8ppf5fDx4urvfcotf1RwYfzqfX/AEZ2PlOv8xg30Rqe2Jx4fzqfX/RlKflhz/eVsyvDp/bj7UCvj6sqGCq1qbtOnHei30rNHt4z9D2hkwtAeO6MgAAAAAAAjFWv19JIjFWvklnwJAAAAAAAAAAAAAAAAAAAAAAAAACMle2XHpJEZK9rJPPiBIwZMAeR+VtaNLFVoNNurg3BW4Pny/oUf/8AHUlTxWOhN7smoRSfF8529TK+3K8tqwlj6Vozlh1eCfg23lJZ+aTNuxpQpbfpOTjBOrRV3lm6VRLtbPa2bfi2p++P9pc/+p78EKVWFanGpSnGcJK8ZRd011kzxXRkAAAAAAAAAAAAAAAAAACEFZaWzfG/EmQppqLTjGObdovz6gTAAAAAAAAAAAAAAAAAAAAAAAAAAEJK8ouzdn02tk+0mQkm5Q5sXZ3u3pk81/fEmAAAAAAAAAAAAAAAAAAAAAAAAAAAEIKyta2b434kyEFaOcVHN5J+fUmAAAAAACvjvFn9qP7kWCvjvFn9qP7kBYAAAAAAAAAAAAAAAAItXcevpJEJJtx5qdnx4ATAAAAAAAAAAAAAAAAAAAAAAAAAAGCjtf5pxX2HxLxzNsUX3txU+6TitxvdTVn6ia8q39ZedNGO8RxHo5exm80Y3xHEejl7GerPD5+ntDo4DxDDeij7EWCvgPEMN6KPsRvM0N08gKu0ZYiGDqSwzhGai25S/wBKs80uLK8qlavHAUI1503VpOpOcbbzso5Z+eXqIymK5dIHGpV8TiatLByxE4OLq79WCSlJRkkuFlrn1GaNbEYp0cLLEThKPde6VIJKUtySiuGV73fUNydjsFnZXzl/2ZfuiczZtWpVwv8Aiy36kJzpuVrb27Jq/qOnsr5yfoZfuiV1PVfRjGph3AAZW8AAAAADBkwBwPlN/Owv2Z//AFOND+dT6/6Mubd3ntyefNVGOX3v3FOH86n1/wBGc9Oc6sfy55zlbNWKpOthatJWvODir6Zo2g9weowtXlGGpVt3d7pBSte9rq5tK2zPmzC+hh7EWTyLfUujIMGSAAAAAAQirXySzehMjG2dra8CQAAAAAAAAAAAAAAAAAAAAAAAAAhJXtzU8+PAmRlZWvbXiBko7Qxqw8qdC0t+tCo4yX+ndjcvHlPlxKajg405SjKaqRvF2drK/qudvj6campFZRM4hz9n4eMsAu6JSVanG/TbcSfsK21aU8NVoYrDqKdOUGr6b0ZLdb6cnLtOph6XcaFOkndQio36bIrbUip0KcXo60E/xI9atv1ffCj03yaz+T2A9DE6ZR2JCNLZGGpwVowhurqRePG1fe38rxwyACiQAAAAAAAAAAAAAAAA100oxaUYx5zdo6avPrepsNdNpxe64tXfg6a+0DYAAAAAAAAAAAAAAAAAAAAAAAAAANc0nKm3CLtK93rHJ5rz8Ops2GuTW9C7im3lfXR6ef8A5NgAAAAAAAAAAAAAAAAAAAAAAAAAAAQgrRaUYxzbtHTXUmQg04u27q/B6yYAAAAAAK+O8Wf2o/uRYK+O8Wf2o/uQFgAAAAAAAAAAAAAAAAhJXcebF2fHhlwJkJWvG9tcr9XACYAAAAAAAAAAAAAAAAAAAAAAAAAAwUdrK2yMXklzJacS8UdrW70Yu1vAloTXlW/rLzBoxviOI9HL2M3mjHeI4j0cvYz1Z4fPU9odHAeIYf0UfYjeaMB4hh/RR9iN5mjhvnlCtT7rRqU7234uN+i6K1TAt0sOqVd06uHW7GaindWs019xcAwZwod7NyFJ0cROFem5PurSe9vO8rrrHe7cp0e4YidOrS3v8RpS3t53lded5l8wRiDdLVhcPHC0I0oylKzbcpaybd2397LWzMNh57W7rKhTlU7k3vuCb1iteo1FrZPzl/2ZfuiV1PV00Z/xHZdOElJOEWpLdaa1XR1CVOEt7ehF7y3ZXWqzyfa+0mDK9BBwi73infXLUOnB3vCLu1J5atWs/UuwmAIdzhnzI85qTy1atZ+pdhncj9Fa3049JkAR7nDLmRyk5LLRu9315vtCpwVrQSs3JZaN6v1vtJADy23YqO02kkluLQ59NJVqWWjfsZvx+InidpYlzUV3Oo6cbLVI0w/nU+v+jOelOdWP5c4+1pRiklZWStpwDjFpppNNWeXAkYPcHoNmU4y2Xh9+Kk5UYxk2lzklo+19pbcItu8U765alHYeIpYjZdF0pbygu5yyatJZNHQPJvGLTEukIunB3vCLvJSeWrVrP1LsHc4Z8yObUnlq1az9S7CYKiG5H6K1vpx6R3OCtzI5Scllo3e76832kwBBQgrWhFWbay4vV+thQimmopWyWWhMAaqcIK26ocxOMd1W3V0epdhJU4JJKEUkt1K2i6OozHjnfMkBrlThJSUoRakt2Sa1XQ/NmzMqcJb14Re8t2V1quh9r7SYAg4Rd7xTvrkHTg73hF3kpPLVq1n15LsJgCG5C75kc2pPLV9PqXYNyN1zVrfTj0kwBBU4K1oR5snJZaN3u+vN9oUIq1opWbay4vV+smAIKEU01FJpWWWgjThHd3YRW7HdjZaLLJebJdhMAQVOCikoRslupW4dHUYlThJSUoRe8t2V1quh+bNmwAQdOEt68IveW7K61XQ+19ocIu94p3tfLo0JgDW6cHe8Iu8lJ5atWs+vJdhnchnzY5veeWr6fUiRTwu08Li8ZiMLRm5VcO7TVmlfil02/qiYiZ+4Frcjdc1ZO+nHpMKnBWtCK3ZOSy0bvd9eb7TEa0ZV50UnvRjGTfDNtf0NhAioRVrRSs21lxephxjFwa3ItZK64Pguw2EZcM7ZgRjThHd3YRW6t2NlouhebJdh5z5VYanVxWzYuMVGHdFa2qslb1npjz+369KW08Nh969WFKdRxtom4pP1M0fGmY1YmP8AP/ZFuFFxi73indWeWqIV6FOukprSUZddndGwHoKN/wAlcRHF4zHvcsqcaVOzzu4yqZno+5wd7wi7tSeWrVrPryXYea+SrhS2ttKjfnSVOSVtVnf2o9QYPlREas4/y/2XrwjuRu+as3vPLV9PqQ3I3XNWTusuPSTBmS1qnBWtCK3ZOSy0bvd9eb7TKhFWtFKzbWWjepMAQUIppqKTirLLRdHqQjThHd3YRW6t2NlouhebJdhMAQ7nDdtuRtbdtbh0dRiVOEt7ehF70d2V1quh+bN9psAEHCDcm4Re8rPLVdHrYcIu94p3aenRoTAGt04O94Rd5KTy1atZ9eS7DO5G75qzd3lq+kmAIbkbrmrJ3WWj6fWFTgrWhFWk5LLRu9315vtJgCChFWtFKzbWXTqRpRg0pLucnFyinBWsr6epJ+dG0hBtq7aeb0VuICNOEd3dhFbsd2NlouhebJdg7nDdtuRtbdtbh0EwBrlTpy3t6EXvx3ZXWqzyfmzfaZcItybinvKzy1XR62TAEHCLveKd2m7ritDDpwd7wjzpKTy1atZ9eS7DYAIbkbvmq7d3lx6RuRy5scnvLLR9PrZMAQVOCtaEVaTkstG73fXm+0KEVa0UrXay6dSYAgqcE4tQinFWWWi6PUuwxGnCKiowilGO7Gy0XQvNkuw2ACHc4Nbu5G1t21uHQYlThLe3oRe9HdldarPJ+bN9psAEHCLbbim2rO61QcIu94p3aby4rQmAIdzg78yPOkpPLVq1n15LsG5G75qzd9OPSTAENyGXNjk95ZaPp9b7QqcFa0Iq0nJZaN3u+vN9pMAapKMZU7OEbydk1m8m2l5+P3MkqcIuLUIpxW7Gy0XQuxdgk2pRSaV3xWuTJga404RUUoRSit2NlouhebJdhl04OLi4Raa3WrcOgmAISpwlvb0IvejuyutVnk/Nm+0OEW23FNtWd1qTAEHCDveKd2m8uK0fqHc4O/MjzpKTy1atZ9eS7CYAhuRu3urW+nHpG5C65kcm5LLR8X632kwBBU4K1oRVpOSy0bvd+t9plQirWilbTIkAIRpwi4tQinFbsbLRdC7F2GFThFRShFKK3UktF0dWSNgAg6cGmnCLTW61bVdHUJU4S3t6EXvR3ZXWqzyfmzfaTAEHCLbbinfJ5ahwg73hF3aby4rR+pEwBDucM+ZHOSk8tWrWfXkuwbkb33VrfTj0kwBDucMuZHmtyWWjd7v1vtCpwVrQirNyWWjd7v1vtJgDVTUbXW47OSTitM9PeSjThHd3YRW6t2Nlossl2LsEHdap5vRecmBrVOEVFKEUordSS0XR1GXTg004Raa3WmtV0dRMAQlThLe3oRe8t2V1qs8n5s32hwi224p31y1JgCDpwd7wi7tSeWrWj9S7CvjqcHhpcyOdSEnlq1KNn6l2Fsr47xZ/aj+5AbtyP0VrfTj0mO5wuuZHmycllo3e79b7SYAgqcFa0Iqzcllo3q/W+0KEVa0UraZaEwBCNOEd3dhFbsd2Nlossl5sl2BU4JJKEUordSS0XR1EwBB04SUk4Rakt1prVdHUJU4S3t6EXvLdldarPJ9r7SYAg4Rd7xTvrlqHTg73hF3ak8tWrWfqXYTAEO5wz5kec1J5atWs/UuwzuR+itb6cekkAIdzhlzI5Scllo3e76832kXGEXCyhHnNpNat3vbz6+s2kG7OOds+0AoRVmopW0y0EacI7u7CK3Y7sbLRZZLzZLsJgCCpwSSUIpJbqSWi6OoxKnCSkpQi1JbrTWq6OrM2ACEqcJb29CL3luyutV0PtfaHCLbvFO+uWpMAQdODveEXeSk8tWrWfqXYO5wz5kc2pPLVq1n6l2EwBDcj9Fa3049I7nBW5kcpOSy0bvd9eb7SYAgoQVrQirNtZcXq/WwoRTTUUrZLLQmAIRpwju7sIrdjuxstFlkvNkuwKnBJJQiklupW0XR1EwBrlThJSUoRakt2Sa1XQ/NmzMqcJb14Re8t2V1quh9r7SYAg4Rd7xTvrkHTg73hF3kpPLVq1n15LsJgCG5C75kc2pPLV9PqXYNyN1zVrfTj0kwBrVOCtaEea3JZaN3u+vN9pQ2xRoz2Rid6nSnuKUo81c2XT15vM6RR2vnsjF5p8xk15hW/rLy5oxviOI9HL2M3mjG+I4j0cvYz1p4fPU9odLAeIYf0UfYjeV8B4hh/RR9iN5ljhunlkwASgAAAzsvHUY7Qu4Yj+VLTD1Hxj/tMFrZPzk/Qy/dE56nq7aHvDtp3RkAyvQAABgobQnKOK2coyaUsS07PVdzm7eovnH21io0sds6ks6u/OqlbK0ac1n97REpry7AC0NWJm4UJyi7NK6JVeOxHj+M9PL2kYfzqfX/Rm3F+O4j0s/3M1Q/nU+v+jOWl+SP5c44XDBkwe6lY+Q8pPZ2MUm2o4uaXmVkelOD8kqMqGBxFOdt7lEnl50n/AFO8ed8ic6tpXjhkGDJwSAAAAAIxd76vPirEiEeObeb1ViYAGABkGABkAAAAAAAAAAADAA8LT2pHZG1Nr4qa3l3apFRvZttw09b+49ljsZR2fg6mKxMnGlTXOaTfGy9bPAYzDRx1ffkt2OMrVKsE/wDTeDtc3/CpFs7uFLPV/JrGVMfh44mvJOrOhT3rfaqHcPn+wsXL5PbRpUMU5zhiIKEVB3W83FZroWefnPoBy+XpePUzHE8JrOYZIyytrrwVzJiXDNrPgrmVZk8hiq1Sr8otoxqO6pdzhDJZR3b27Wz155OrXpYrG4qtQlvQdS17NZpJPXzpmv4ntM4/ZWwDBk2qtmwKEqe3sRWbVqtHJLhZxPUHlMJUnS2rh3GaipJwtfwm5wy7Ez1Zg+VnfmVqsgAzLAAAAAAAAAAAAAAAABCDvHVvN6q3Ema6bvF86Uuc85Kz1fm0/vMDYAAAAAAAAAAAAAAAAAAAAAAAAAAISdpQzau7ZK98nr0EzXPwoc6SvLgrp5PXLJdnA2AAAAAAAAAAAAAAAAAAAAAAAAAAABCDunm3m9VbiTIQ8F5yeb8JW4kwAAAAAAV8d4s/tR/ciwV8d4s/tR/cgLAAAAAAAAAAAAAAAABFuzjm83wVyRCWsc2s+CvfLiBMAAAAAAAAAAAAAAAAAAAAAAAAAAYOXtrEwhs/EUmqrlKDs1Rk4/iSsjqFDa/zRi82+ZLVWJryrf1l5g0Y3xHEejl7GbzRjfEcR6OXsZ608Pnqe0OjgfEMP6KPsRvNGB8Qw/oo+xG8zRw3TyAAIAAALWyfnL/sy/dEqmdlzxvfB7uHw7fcnk68lxX+w56nq66HvD0oMK9s9TJleiGDJgAeM+WNeEtp4SNGsu6U4yU1CXOhe2vRkezPnW24Ofypx1uEovsijlqziqt/qky9/haqxGFpVkrKpBSt0XRX2rioYbB1d5rujpTlGPTuq7KnyWxaxOxaUHbfo8xrzcH2f1OB8ocRUx1WjSbvUXOtwSlCLt2pi18Uy521MUzCMa0sQu7zSUqjc2lpdu5KH86n1/0ZrpQ7nSjC991WubIfzqfX/RkaP5Kpjj7XAAe8l1vk9/JxXpv/AKROscP5PSksRjKd+ZaE0uhveT9UUdw8zXjGpK8cMgA5JAAAAAEVx114kiEdHk1nxZMDByPlBjHRw8KVOcf8SUoVFraPc5v7s0jrnzX5T11HaO0a2Hn4dWEJO3+ypCSz6mjV8TR8t8K2nD2PyVxssbsShKtW7pXSlv3leVt6STfZ6jsnifkGo4fG4yglL/Eo0qibfmz9cj2xX5dIprTEcf8AtNZzAZAM6QAAAYAGQAAMGTAHl/lxVrPCUsJTnaniE1NWvdqULe05lWmqWI2fTjdqDlFX80GXflVV3/lDsyhdtRjKUo52z09cX2GT19H9OjWP5/8ATnPLibbTWPoVVbeo0p1FfpWa9dj6QtD5/tGhOrjIyjTcoKhUTdrq7WSPfUpxqU4zhJSjJJprijh82c1omqZF8NdeBIjLhk3nwZ567L0PDbL/AJVf/wDYqfuZ6nbs5Q2NiXCq6U3DdjNO1pN2WfW0edw9FUKW6kryblK2jk82+03/ABYxWZVs3AA0qtNWEniMJUhPddLEU5PLVXs12NnsYSU4KUXdNXR4nadWdDZ9WrTdpwSlF2vZp3R6vZFWVfZGDqztvVKEJO2l3FGX5Vf0xZaq6ADCsAAAAAAAAAAAAAAAAEIaZ31evWTIU/BzjJZvwnfiBMAAAAAAAAAAAAAAAAAAAAAAAAAAQlfeja+vDqepM1z8KHNk89U7JZPXpX/BsAAAAAAAAAAAAAAAAAAAAAAAAAAACEdOOr16yZCHgvKSzervxJgAAAAAAr47xZ/aj+5Fgr47xZ/aj+5AWAAAAAAAAAAAAAAAACL1WuvAkQlrHJvPg9OsCYAAAAAAAAAAAAAAAAAAAAAAAAAAwUdr/NGK18B6l45e2pYhbPxKp0qbpbj3pTqtSXUrP2omvKt/WXnTRjfEsR6OXsZuNON8Sr+jl7GetPD52nvDo4DxDD+ij7EbzRgfEMP6KPsRvM0cN88gBgKsmACQLWyfnJ+hl+6JVLWyfnJ+hl+6Jz1PV20PeHdABkeiGDIAweJx8YS23j6kZKSlNRfRdRSaPbN2VzwdOtDEVMRXpS3qdSvOUXa105Oxy1OETwvfJrErD18VTcknUqU4U4288r+q5yZOUscnJt5pXfmUsjNedXCy7th5KEk1UTtd7yy4/aZsoWkpXWcJZdn/ACcM5xHTLETmK9NxmH86n1/0ZgzD+dT6/wCjO2j+SHdcAB7wsbGnKO21TXgzw83LLipRt7WekPFzxs8FtTA9ybUq9SNG9k8nOF9fMmvvPaLNGH5VZi0T2tVkAGVYAAAGABGPHJrPi7kyMVrlxMgasVXjhsNVrzTcaUHNpa2SvkfN8VyfaOI7mt+KxWLnNStZ7sXN28z5x6j5c1nR2VRe63F1edbhzWva0cHCYaElgqzTU4Vaiy8+97ker8KkUp5O3O0/eFnYMe922OU4uUaVGGG3HKT4pQ06dGe4jKM470GpJ8U7ni9o4flODq04qO+4tRcuDO38j7r5OYWLae6nZ9bv/U5fLpur5M/fCa9O2ZMGTz1wwZAGudSFNwU5xi5y3Ypu287XsuxiFWFSdSMJXlTluyXQ7J+xo4e28fubXwOF3Eu51FW329bwqK1vuOf8ktrVJ8uqY2u3D/Ad2rvfmt3rztFGiPj2nTm//OUZ+8PYAwDOlkwAB5fbEIz+UEp2jLcw9Oz1s96p/RmoxVbqbRxta7alVcI34KOVvxbz+8yerSMViFJCz8kcRVqxqU5zk4UsNh1FN3SvFtv++grGPkS40sTj6Ep70o7kVfiouS9w1axOlaev/ZHL1xiS0ybz4Oxkw87ZcTyl3H+VE7bLhS3burXpxv0WkpX/APics27eqUsVtrDQTkp4NVN7oblGH9JGo9LQrt04/wA/tSeWQAdkIzhGpFxnFSi9U1dM9Fsj5owXoIftR547XycxUcXsTDTjFx3I9zd+mPNb9Rm+TE7IlaHUABgWAAAAAAAAAAAAAAAACFNWi1aSzfhO719hMhFWWls3xvxAmAAAAAAAAAAAAAAAAAAAAAAAAAAITV5Qyk7S4OyWT1zzX/BMhJXccr2fTpkyYAAAAAAAAAAAAAAAAAAAAAAAAAAAQgrReUlm/Cd+JMjFWWls3xvxJAAAAAAAr47xZ/aj+5Fgr47xZ/aj+5AWAAAAAAAAAAAAAAAACElnHJvPg7dpMi1drLj0gSAAAAAAAAAAAAAAAAAAAAAAAAAAGCjtf5oxeTXMlq7l4o7Yy2Ri8v8A02TXlW/rLyxoxviVf0cvYbzRjfEq/o5ew9aeHztPeHRwPiGH9FH2I3mjA+IYf0UfYjeZo4bp5AASgAAGGrxaTa864Etl4WtLaDSx+Ii+5PNRp9K/2mC1sj5yfoZfuic9T1dtCf1w7UIuMIxcnNpWcna787tkTAMj0QwZMAYn4L6j59s6n3PA0otWaTuvPc97ia1PD4apWrS3acIuUn0I8PQgoUKcVwikcdTmETP1hOcVOEovSSsIxjG+6rXd2ZByUwGYfzqfX/RmDMP51Pr/AKM66P5IFwAHvDn7VoSnGhiKcnGph6sZxaV+K/4f3HsNj/M+C9BD9qPM4uap4StOWkYNu3Uel2M77GwLXGhD9qM3yp/RCa8rwAMC7ABT2hi54WphIwUWq9dUpX4Ldby7CYjP1AuHJw+1alepg49zjFV6tanLO9lBySt17qOdiPlLNYjEywyjUoQo1JU7xavKMYvPjxa7DkU9tRw9bBSUoqjGpWnCo1lzqlRP1SjY16fxbzH3H/MSrNntMTjaOClQjW5rxFVU4bqveTva/YWj5vgcdOpj9m4apWe5TrUau69E3CCWf3yyPeS2lhqWFw1evPuUcS4xhvfSkrpFNf49tLEdkTlyPlvSdbZCgrt3bSSveyv/AEKpVo42eOx+MjVqupyetOEOc2lFzdvN5upFo20rNKRSf+ZV5Cz8k8TGW9hYW/waUW7PS7eVuGSXaVitsKUMF8sp05VGlisPzYpZbyay7IvMald2naCOXtwYMnkujABoxtaWHwVetFJyp05SSel0riIzI+Z/KfFVcbt/GQbl3NVo0lFu9t1NZdF83bzlmcZbGdeVOV8Pu0ZSg3nUlGomuHQmbHs2risdPFykovlcptOPhJSbv951a1GNVLeSvF3Ta0PobXrFK0jiOXLH7vVYKs8RgqFd2vUpxk93TNXyN5wfkttF4nBuhWlHukJzjTilbmRsr+tdp3jwdWk0vNZdIkKO2pbuxca1LdfcJ2d7Z7rsXjh/LP8A/GMV10/3xJ0q7tSsdyTw4WyYTp7OpwqO84uSlnfPedy4YiklZK3HIyerM5nKgUNnYeGE+WGCqOdo1lU8J/6mnl60Xzj7fhWpSwuPoWcsLU37NedNPquvWWpG7NO4mCX0UxJXtzU8+PAxSk5UoSerSYkr2uk8+J4jo8hi6P8A/s20q7v/AOnBfgi3/TsNhDusq+Px9SSklyiUVvK11FKPZkTPXjO2M9Q5sgAkYL/yPe5sl4aeVWjVlvxusrveT7GUC78mouON2i2spOm151Zr+hy1/vSn/n/OUxy9AZAPMXAAAAAAAAAAAAAAAACFNOMWt2Mc27R69et6kzXTSUWlGMec3aOmrz6wNgAAAAAAAAAAAAAAAAAAAAAAAAAA1zTcoPcjKzvd6xyea8/D72bDXNJyg3GLtK6b1WTzXn97NgAAAAAAAAAAAAAAAAAAAAAAAAAAAQgrRtuxjm3aPXqTIU0lFpRis34PWTAAAAAABXx3iz+1H9yLBXx3iz+1H9yAsAAAAAAAAAAAAAAAAEJK7jzU7Pjw6iZCSTcck7Pjwy4ATAAAAAAAAAAAAAAAAAAAAAAAAAAGDk7Zw9R4DFVFiasIbjfcoqG6+2N8+s6xQ2uktkYuyS5ktCa8q39ZeXNGN8Sr+jl7GbzRjfEsR6OXsZ608Pnae8OjgfEMP6KPsRvNGB8Qw/oo+xG8zRw3TyAAlUBgAC3sj5yfoZfuiVGrpp6M27JwtCW0WnSTXcn7YnPV9XfQ94ejBjQyZHohgyYA5+3vmTF8f8N6nlUrJJaI9P8AKJyWxq27e7lTTt0b8b+o8ycNTlWQAFEBmH86n1/0ZgzD+dT6/wCjOmj+SELgAPeGrEUlXw9Sk3ZTi4361Y6nyRrwxGy3KnJyjFwh98aUE/Wmc8pfI3aUNmxxGDxKlGTrNybeUFuSk3/8H2opq6c30pmOYTE/b2lfEwoVKEJ3vWn3OFlx3XL2RZuOTtTEUlW2TW313OWLST6W6c0vW0avlTtaOytnRqKUu6SrU7KDs2lJSafmaTX3nnV0rWmKxzK2XQx+0sHs6lGri6ypQlPualZvna2y00PI/Kz5RYauqNDBzlOpSqy3layfNaTT/wDcVflHtOO0NlYHDzi4169SGIlKK5ivFppZ31ZU2HszfeHx7qX8K8Wr3d2r37D1fjfFpp18upzH7KTaZ+oRwODqbRp1FVXc4qtuzSdmrReXa0XsJs/uc6dKcYuMaUoT3dG2o5+pl7B4d4eFRPdvOrOba43d16rG+yudb60zM9IiHnqmAqYONPGSfdK0JwulolF5aeaK9Zs2xiobYpbIw1GrFVKe/Tmk77trWfYrnZrwdbD1aakryi436LnLwez61Ghs9SglOlUk6iVtGnnfsLV1InF7cxx/pJha2Xg6eFhJ00lfmX4vdlLN9peIUYOEHF/Sk8vO2yZwtM2nMpDmSnPDfK/ZmIcN6EmqSztm216t5M6ZzNtKrTVDG0d1zw0t6Kavzrq2RbT+529xMEvoAOD8k9oVto4TFVcQ25cobSbvuppNJeZXO8ePqUnTtNZ5heJyHI+Um0IYDZzjOnKfKW6Ed3g5Rdm/Mdc+cY6tPaXyilOMn3Koqc3T3slJKDfq4nf4uj5b/fEfaLTiHZjFRioxSSSsktEZANyqp8jqspbanS3ebCnWlveeU45f/E9wfPts1ngYLE096MptQlKDtLwoy9kWvvPoEXeKa4oyfNrm0ana1emTg/K2tbAUsI43WLqqm5fRtnf1HePI/KHaOHx/e/uE7yhjJQlF2veKab6tO1HL41c6kT0meGTJgyegowVNq0p1tm16dNb05RyV/OWyNX+XLqZNZxMSPT4Ct3fCQnu2s5Rtf6La/oZxmIhhcPKrOUY2aSur3bdku1o5HyR2hLG7NnGrZVaU+ckreEt72tm75VOT2JUhCW66lSnC/ReaPNnSxrbJ7Xz9ZcbDOrKkp11FVZtzmo6Xbby7TYErJIHoqMgwZAwb9lYmNDbVOlKe7ymlKKVvClFprPqcjQaHGcNr7NxMLf4dbcaavlO0f6lbVi1ZiekvaGTBk8lcAAAAAAAAAAAAAAAANdNpxbUoy5zV46av1mw105b0W96Ms2rx01061oBsAAAAAAAAAAAAAAAAAMAZBgyAAAAAAa5tKULyirysk9Xk9PP/AMmw1zlaUFvxjeVrPWWTyXn4/czYAAAAAAAAAAAAAAAAAAAAAAAAAAAEINOLs4vN+D1kyEHvRb3oyzavHr0JgAAAAAAr47xZ/aj+5Fgr47xZ/aj+5AWAAAAAAAAAAAAAAAACEmk43aV3lfq4EyEnZx5yV3bPjlogJgAAAAAAAAAAAAAAAAAAAAAAAAADBQ2u09kYuzT5ktC+czbFGlPZuLquMZTUHzlwsTXlW/rLzRpxviVf0cvYzcaMb4lX9HL2M9efV85T3h0sD4hh/RR9iN5XwPiGH9FH2I3mWOG6eQA4tKlPBV6NWvQw85VqkkqkG3JSd2s+K4CZwmtcu0DiYamqVHZ2Lp3dev8AzHvPn3hKTT6mvUMLCNOOzcTBvu1d2qyv4d4tu/3r7iNy2x2y3sj5yfoZfuiVDfsqtGO1u5tTu6Ms1Tk1quNrcCur6raH5IehBCVRRTbUrKO87Rby/q/MYlUUXK6lzVvO0W+nTpeWiMj0mwEHJJvXLzMOaV8pZSUfBfG3v1A5nyjrRhs5UnferTjGP3PefqR5s7XyknCpGjFOW9Rq5818Yvt1OLc4anspPIDF/wC7C5QZMw/nU+v+jMXFN/41Lzt8PMzpo/khC6CKkmk881fRhySTeeSvoz3hk8z8oMFWljpVqVFqmqd5zSstXf7z0rklfXJX0NWLpLEYapRcnHfja9r2OmlqTp2yiYypVsR3DBbEwkJRlyavOvUgnd2hN28+lzm7Wq1MXg6Epuc6k6VNuUrttQ7opNv712na5Bhli3iVBqpo7LJ31y+8hg8I6FRb8pNUF3OnlqnutvtuWpalZ3Rzz/uORhMJfaGHwlbNYdy3Xa17NtX7Tu4DDvC4VUWkrSk0l0OTa9TE8NCWMp4hc2Ubp2j4V1xf3G/eWWubtoyNXU34IjCQIqSfTrbQzfNa5+Y5JEDEZJ28LPPNNDeTSeel9GBIEXJK975K+jDkle98lfQDJoxtCWIw0qcWk24u78zT/ob79fYY3kr65O2jETicins/aL2bPG7L3Zd0q0HUp1oytZxpW04eCz3R852rT7hi546Sbpqi6bfFSbS9kvaem2ztOhWwMVSrxaqujOlbJy/xI5rjY4fJ0t1qzX9+f5TEuusbRcsWpPcjhZWqSlklzVK/VZnjMBgqUKdCvTedpTf+5ys/6GvaG2qWNjU5NvqOOxiilLLLuMYO/wB8l2HRgoxhGMI7sVkklZKxfS0raVfv6yTOUwYve2ufmMKSdtc1fNM6IaNoYeGKwk6dS+74WT6My78itovGYaWHjNyp4ajSjZrSTc758dF2GiVpwad7SXQVtiYmh8n9o16UoSlTxPcYw3VdpK6baSzd3otSNSu/RtX9+YI5e1nVhGW7KSUnFySb4K1360fPtiYSKpvEVKUW57rhJ2eSitOjO56LbuNp1fF6srqnOlKUU1a9WnGST6ddPccvZ9OWHwNGlUVpQik1qcvixNdOZ7TblZMkd5Z65O2jG8s9dbaHZCRgX69baGN5Za5u2jA5lfGxwGMeGjKpDu+IoVpVE7JWk0030ZJ/czq/KHadLE7WwezFDejFqu58HzXu29vYc7a+EeNw8KcI2cqiTlu5pK+ZU2TGb2ri5TcpRjzKbee7FNpLzLL1HTx0t/ifvH/4jM8O2DCknbXNXzTG8rXz0vozmlIEXJK+uSvow5JX1yV9AMlHbUpw2XWnTbU4uMk1qrSTuXW+vsIV4xrUKlOV7SW6+bfX/wAk1nExI9gtEZOL8mdpVdpbOnia0t5us4xtHJLLLq6zsb6uspZu3gs8i9Jpaaz+zomDWqidspZycfBeqv6sterpMqadspZtrOL4FRMEFNNxSUs1dc1/2jEailu2UudHeV4tZZa9Dz0eYGwEO6R3b2la294L/u/mMSqKO9dS5sd52i3lnp0vLRZgbAQc0nJNS5qu7Rb/APOgc0r5PJpeC+IEwa3Uir5Syko+C9Xb1Z69fQzO+rtWlk7eC/7+8CYIb6uspZu3gsKonbKWcnHwXqr+rLXq6QJkIO61vm+FuIUk+DzbXgvgRpVFJKzqO+81vQcdH1L7unzgbQa41FLdspc6O8rxayy16Hno8zPdFa9pWtveC/7v5gJg1yqKO9dS5sd52i3lnp0vLRZmXNJyT3sld2i2BMEHJK908mllF8TDqJb2UspKPgvV29WevX0AbAQ31d5SydvBY31dK0s3bwX/AHw1AmDWqidspZycfBeqv6stfeZUk7a5t8GBIEVNNxSUucrq8Wu3o10IuonBNby3ouSvFrt6HnowIzxEIYqlh3lKpGUo/wDttdev1MrY2tUp7R2fThNqFSpNTXSlBtetHgYbdx0o4eFR1nUpRqU3WbbneeV7+bLsNuz9rYqWL2bOrVq7tFTTk25bzu7u3TaVuk574bP6W0fb6QDynyK2rVxscfHENyn3Tu17t+FwS6Fb1nqXNK+TyaWUW9S8TmGa9JpbbKYNbqJb2UspKPgvV29WevX0Gd9XeUsnbwWSomCG+rrKWbsua/74ahTTtlLOTj4L4X9WWvvASbTjna76NciZqdRb1NXmt6TWUHZ2T1yyXny4ElNNxspc5XV4tdGvRroBMGtVFJRaUudHeV4tZefoeehl1Eot2llHe8F/3fzATBrlUUd66lzY7ztFvLPTpeWi/qZc0m1Z5K75rAmCDmlfKWTSyi+JjuiW9lLKSj4L1dvVnr19AGwEN9X0lk7aMb6uspZtpc1+f3agTBBTTtlLOTj4L4X9WWvvCkna1878GBMEI1FJxspc5XV4tdGvRrozCqRai0pc6O8rxay8/Q89ANgIOokm2pWS3sov+7+YxKoo711Lmx3naLeWenS8tF/UDYCDkldPeyzyTDmlfwsmllF8f/IEwa+6LPKWTUfBfG3qz19xnfV7WettGBMEN9ZZSzbj4L8/qy194U07ZSzk4+C+F/Vlr7wEXda3zfC3Emaqc1JZObu5eFBrR9XZ0+cyqik42Uucrq8WujXoeejA2A1qpFqLSlzo7yvFrL+j8wdRJNtSso72UW/7fmA2A1yqKO9dS5sd52i3lnp0vLRGXJJu6eXQmBMr47xZ/aj+5G1zSvfeyaXgvj/51K+OqLk08pZVIR8F8ZR9WevuAtghvK/HW2jHdFzcpc6Tj4L4X9WWvvAmCCmnbKWcnHwXwv7tQpJta59KYEwa41FJxspc5byvFro16HnowqiaTSlnHezi1/b8wGwEJVFFNtSso7ztFvL+r8xiVRRcrqXNW87Rb6dOl5aIDYCDkk3rl5mHNK+UspKPgvjb36gTBDfWeUspKPgvjb1Z6+4byvx1towJkW81nbPoI90WWUs24+C+F/Vlr7zDqK8PDV5OPgPhfXLJZa9XSBtBBSTaSvn0pmI1FLdspc6O8rxayy16HnowNgNaqJxTSlZx3s4v+7+YSqRipNqXNjvO0W8vN0vzAbAQlNRcrqXNW87Rb6dOl5aIOSV9crcGBMGt1Er5Syko+C+NvVnr7jO+s8pZNR8F+b36gTBDfV+OttGYVRO2Us5OPgvVX9WWvvA2Agpp2ylm2vBfD/wFNNpLezV80wJg1xqKW7ZS50d5Xi1llr0PPRhVE0mlKzjveC9Pf5gNgNcqiipNqXNjvO0W8vN0vLQy5qO9dS5qu7Rb6dOnTRATBBySvrlbgw5pXyllJR8F8berPX3ATBDfV34WTS8F/wB8dRvK611towJFHbHzRi8//TZbVRO2Us5OPgvVX9WWvV0nP2zXhHZGIuqr3lKC/wAKWT7Mllq8vOTXmFb+svNGjG+JV/Ry9jN5oxviVf0cvYz154fOU94dHA+IYf0UfYjeaMD4hh/RR9iN5mjhunkKtLZ+Go1VUhCScb7qc24xvrZXsi0BhETMcKtHZ+GoVu604NSV91OTajfWy0X3Cjs/DUK3dacGpK+6nJtRvrZXsvuLRgYhO6WS3sf5yfoZfuiUy5sf5yfoZfuiU1fV00PyQ7oMAxvTAQqVIUo71ScYRuleTsrt2S7WintPaNPBqnDuqhVnKDSa/wBO/FSfZImtZtOIHE23jIVtoOjSkpRhFSlJZ53cbfc1K5QKeEr8pxuMqxadPuklTaTV4upOV/8A5MuFPk08epNf4cwAGdIZh/Op9f8ARmDMP51Pr/ozpo/khC4AD3hgyAAAAAAAAABhff8AeZMIyAAAAAAV8dh3icP3JJNOcW09GlJN+pHmdot4dzozbapwdCn9lSjNX/Ez1pqxGGo4qEY1oKcYyUkn0o66Wrsn74RMORsLZrotV6lm0ua93VSUXddWa+87hiMVGKjFJRSskuBkre83tmUxGGQAUGDi7bdWni8NXpQ3pRqU92+Sbu3btsdo04rDRxMYKba3Jqat0ovS22cyS4ezcLVx9anXxFSUFRqylGmtNU8vvv8A2j0RpwdBYfDxgo7reclfi9TcTqX3T9cEQyADmAAAwRjCML7i3d53dlqyZhgZAAAAADBkAWfkPRnQ2NUpTTUoV5p5dR6M4fycxUKlXHYZKW/RqRlJvRqUVa34Wdw835EzOrMyvHDIMGTikAAAAAAAAAAAAACFPwXzpPnPOSs9erQmQhpnfV69YEwAAAAAAAAAAMGQBg8p8p9pTeNjsyKg41luOSecb5y++27brO/tLaFLZ+FqVak1GUYOUbptOzS4edrtPHVYTx+0qG0Kn/q1XOy/08xJL/4lLT+zRoU+908LWFoQp0Z0mt+PdG+cr8blGOx1TwdSD/xJwVTuSv8ASSt9+XrOuCuGiLzDzeEqYnY1DC7Sw0YuXOjUUs1m7dPs6D6XCcZykoyTcXaST0dr5/c0eJ2rh9/Z/c6VNWjNPcS8/R956LY2LpYnGY+VNu1SrGcbq2SpU079pNfr6c9f9cbnYBgydGMAAGufhQ50lztErp5PXLJf8GwhLwo668OriTAAAAAAAAAAAAAAAAAAAAAAAAAAACFPwXnJ5vwlbiTIx046vXrJAAAAAAAr47xZ/aj+5Fgr47xZ/aj+5AWAAAAAAAAAAAAAAAACEtY5tZ8Fr1kyL1WuvACQAAAAAAAAAAAAAAAAAAAAAAAAAAwUNr/NGLzb5ktUXyjtj5oxev8ALepNeYVv6y8oacZ4lX9HL2M3GnGeJV/Ry9jPXt6vnKe8OjgfEMP6KPsRvNGB8Rw/oo+xG4zRw3TyyYAJQAAIHeztmzdsmddbRdqMW+5P/wBTzrzGkt7H+cn6GX7onPV9Xf4/5Id0jKUYyipSScnZJvV2v/QkeW+Ue044H5R7NqT3lChTqVKiVs04uyXn5r7TPpac6ltsPRmcOj8p6/cdktwjv1O7UnCF7bzU1K1+GUWeNjtDH7VxksVUcf8AHhOnSpuT3adlF3+9pF/FRlivlHWrOfdKW9J2WkZK0V6os34PCUsFQVGjfdXFu7Z6mhSujT7+5lSfuVHB4d4VRpSvvKlFy625N+tlkVfHJ+jj7ZA8f5kzOtMyAAMqQzD+dT6/6MwZh/Op9f8ARnTR/JCFwAHvAAAAAAAAAAAML7/vMmEZAAAAAAAAAAAAAAAAAAAAAAAAAGHw1+4yYfADIAAAAAAAJbLrTwu3qVOnCO5jU1Vk9U4RbjbtfYeqPEYvEvAYnB47/wBOhWXdPNGS3W/WexwmIhi8JRxNNSUK0IzipapNXzMfy6/cWWq3GTBkxrAAAAAAAAAAAAAAa6fg+DKPOeUnd69ehsIU1aLVpLN+E78QJgAAAAAAAAAAYAA898q6bxMIYaM4xlVozWfDn03/AEKGDpSo4WnTnbeirO2hDGbQq4/5R1qdPuU8Pho7inF557rfHPONiyc5+5baxNaRWQAADR8kqLw22cWqj3ZVabmot5+G17LdpvKuPbpUOUUnuVqcouM1qrP/AJfayP3ynmJr29oCEKsJznCM4uULKUU843V1cmdWFkAAa5+FDmyfO1Tslk9c81/wbCEleUMpOz4O1snr0kwAAAAAAAAAAAAAAAAAAAAAAAAAAAhT8F5SWb8J34kyEFaLyks3q78SYAAAAAAK+O8Wf2o/uRYK+O8Wf2o/uQFgAAAAAAAAAAAAAAAAhLWOTefB6ZcSZGSu45PXg7ASAAAAAAAAAAAAAAAAAAAAAAAAAAGDmbZlWWzMWlSW5uPnOefYdMobXy2Ri8muZLV3JrzCt/WXlTRjPEq/o5exm80YzxKv6OXsZ69vV83T3h0cD4jh/RR9iN5owPiOH9FH2I3maOG6eQAEoAYAAubH+cn6GXtiUneztrwN2yYYp7Re7Xop9yetJviv9xz1fV2+P+SHpDyW21hcdtisounWlSoRpuzvuybndPznq47yglJpytm0rJvqPGYalBYrHYiE1NV8TOSktLKTS6+PaR8SP1Tbp6NjAQnHDRnVX+LUvOeVs5Nya7WywDJtn7VUqvjk/Rx9sgKvjk/Rx9sgeN8v8sgADMkMw/nU+v8AozBmH86n1/0Z00fyQhcAB7wAAAAAAAAAADCMmFlwS6jIAAAAAAAAAAAAAAAAAAAAAAAAAwzJhrTJPrAyAAAAAAACntanOrsyvCnFyk45Jas9TsLLYWz09eTU/wBqOCb/AJHwnRq7QoTrSquE4bu87tR3cl1cPuOPyK7tL+P/AMTHL0xkwDzV2QAAAAAAAAAAAAAhBWWls3o78SZrpx3YtbsYc5u0evXreoGwAAAAAAAAAAYOdtzaa2Vs+piNzfko81ee6S+67R0Tx3yoxjxG0sPhqVNy3VaWWaXdY59X+H6ytpxDrpV3XiJ4c/YeGr06uJxGIhuOs1JLhnd/1OuQoxcKMIvVRSZMpDVaczkABKoQq041qU6c/BmrOxMAZ+T2MjQltaVaop1KUt/d3uc4qPn+5HpcPVVfD060U0qkVJJ8Lq54WpCls7EY7G155V6cqUEtc429vsPa7M+bML6GHsRNZctesRO6P3WgYMl2dCSbccr2fTpkTNc43lTe5GVpXu9Y5PNefh97NgAAAAAAAAAAAAAAAAAAAAAAAAAAAQgmlmrZvjfiTIU1uxa3YxzbtHr1+8mAAAAAACvjvFn9qP7kWCvjvFn9qP7kBYAAAAAAAAAAAAAAAAIvNrLj0kiEldx5qdnfPhlqgJgAAAAAAAAAAAAAAAAAAAAAAAAADBR2xlsjF5W/w5F45e2YYjvdi3GdKNLcb3e5tt/ff+hNeYVv6y8yacZ4lX9HL2M3GnGeJV/Ry9jPYn1fN094dHA+I4f0UfYjeaMD4jh/RR9iNxmjhunkAAQAAIC5sf5yfoX+6JTLmxvnJ+hf7onPV9Hf4/5Id1nidnQVPZ+HgrZU1p1HrsfWlh8BiK0Lb1OnKavpdK55ilBUqUKad1GKV+on4vEvRsmADWqpVfHJ+jj7ZAVfHJ+jj7ZA8b5f5ZAAGZIZh/Op9f8ARmDMP51Pr/ozpo/khC4AD3gAAAAAAAAAAGF933GTC60+oyAAAAAAAAAAAAAAAAAAAAAAAAAMPhp95kw3a2aXWBkAAAAAAAGDl1MZPY23I42LvTqJKqne27dLhxWb+86hXx+GWLwVWg21vLK3Ss16y1JjOLcSPag89sL5R4Svg5RxmJ7lXhOW8q1ovOct1LpsrI9CeRqadtO220LxOQyYBRLIBgDIBgDIAAAAAa6aSi7KK5z8HTV+s2Gum04tqUZc5q8dNXl1gbAAAAAAAADAAFXaONp7OwVTF1oylTppNqKu9bf1PJ4DFR2hUxOMjFpTrSUN7VR1S9bf3nQ+U2JdTaGFwEXGpRqRl3em87aOL9T9ZS2fQ5Nhe5bu6lOdle+W87eqxzmcy2aVYrTM8ysgAJAAAAAEKtGnWSVSO8otSSfSdn5OY6GP2PRqQg4qC7naXGytc5JyMNtBbPxb2Wo7mFWKo1Iybb3XvQbWb0spMROJLU31xD6CZMLQHRiQmk5QvGLallfVZPTz/wDJsNc5JSgnKMbysk9Xk8l5/czYAAAAAAAAAAAAAAAAAAAAAAAAAAAEIJJZKKzfg9ZMhTalFtSjLNq8dNSYAAAAAAK+O8Wf2o/uRYK+O8Wf2o/uQFgAAAAAAAAAAAAAAAAhJJuN0nZ8ergTISaTjzkru2fHLgBMAAAAAAAAAAAAAAAAAAAAAAAAAAYKG10lsjF2SXMloXyhtd32Ri7NPmS0JrzCt/WXlDTjPE6/o5exm40YzxOv6OXsZ7FvV83T3h0cD4jh/RR9iN5owPiOH9FH2I3maOG6eQABUABIEtk4CjPaDTniF/hN5YmouK6JECzsiru7ajSt4eHnK99LSh7znqxmku/x5/xIX9vzjT2JiVNzUZxVK8dec1H+pxDrfKZ72zFQSblVqwStorSUm39yZyS/xo/R/wB3oyyADQqpVfHJ+jj7ZAVfHJ+jj7ZA8b5f5ZAAGZIZh/Op9f8ARmDMP51Pr/ozpo/khC4AD3gAAAAAAAAAAGF136jJhGQAAAAAAAAAAAAAAAAAAAAAAAABh8M0usyYYGQAAAAAAADBkAcnamBj3SWNUYt06csrdCk79rR08D8pMZh3s+lj3TqRrSnGtVb3XB78lF9FrLoMyjGcXGSTi1Zp6M0V8JSrypudOElGV2pK98mv6k226kbbwcOz8n9tYfFYXDYWdeUsWqUFLeTbk3BSbudTEVpUq+FhFJqrUcJX6NyUsvvijw04VNk4+jisHTU3JzThe15NSatl0XXYS2lt/G4jZVGjVwtSVeblLusPBtOLjFaarft93nM9/h7rROnxKYt29+DwmG+U9WWC7jUqKjXpYimrLwXTVlr1rPr856Sht/CVdo18JKe5KlKNNJp3lN71/uslmZtT4upp8wtFol1wc7C7b2finaliYZ1HSg3JJTaSfN6fCRnaG044LHYHDy3XymcovpSUb3X327Tl47Zxgy6ANKxNN1qdJNuVSDnF8LK3xIrR2jFVdoKrZRwksktZR7nGTdv/AHewrFZlLoGDXUr0qbtOrCLs5WlJLJav7iUZRnBSi04tXTTumiMCRGm96Le9GWbV46a6da0NUcZhp4dV41oOi5bqmndN727a/XkbYO61vm+FuIxMCYMADIMAAAaqlejSlu1KsISte0pJPVL2tL7wNpx9u7UjRwM6eErxWKnUVGLWe5J559GSfqJ47blDC7KljlmlOUIxlk5STatlfVxZ47A0MVjcW8TXi6VKVZ4pJPwnLTs/qUtbpo0tLP6rcQuYPBVN+GKxOInVxEkt9yd72i0vUzoAEO0zkAAQAAAAABzNt4B4nDSq0lJ1oWaSzulfL1s6YIn7WrbbOVn5I7VeM2fDDYmc3iqcXJuWblG9k7+o9CeJrYieydzF4WKc4QdNRk3u7tr/AH5R9Z7SE4zipRkmmrpp6l6yza1cTujiSbtKC3oxu7WessnkvPx+5kyEnZxztd9GuRMs4gMADIMGQABgDIAAAwAMgwAMgwAMgGAMgAAAAIQd1fejLNq8evQmRg7rW+b4W4mQMgwZAAAAV8d4s/tR/ciwV8d4s/tR/cgLAMGQAMGQAAAAAAAAAAAEZOzjzkrvjx6iRFvNZ8egCQAAAGAMgwZAAwZAAwZAAwAMgAADAAyDBkADAAHK23hoVdn4mtKdRyhTaShVnGOXTFOz+9HVKO2PmjF5/wDpy4E15hW/rLyRpxnidf0cvYzcacZ4nX9HL2M9i3q+ap7w6OB8Rw/oo+xG80YHxHD+ij7EbzNHDdPIDAJQAAAR2Zi8PHb9KTr01FYaoruStfegSI4SusP8ocFKUoRjVhUpPedtbNW894pfeVvGay7fH/JDpbfqLfwlJJtycp34WSS/+yOYXNtNz2rFO9qdFWz+k3fL/wBqKZfRjGnD0Z5ZAB2QpVfHJ+jj7ZAVfHJ+jj7ZA8b5f5ZAAGZIZh/Op9f9GYMw/nU+v+jOmj+SELgAPeAAAAAAAAAAAYX3/eZML+7mQAAAAAAAAAAAAAAAAAAAAAAAABh8NfuMmHwAyAAAAAAAAAABgyAMNJ2ur2zRGnTjTpxpxXNikl1IkANE8FQnvvcSc7NtcbaHNxez8RVVJyaeKqzlKrVirK9m020srZI7IL11LV+zDz+M+T950IUKklTbs1ZtRds5ffZI24nA7S2hjniMXUgqsKe5CpB23s2s7aOzO2C/nt+6MQ4ywG0VjqeKlit6rLejUlfKMXHdVvPb2I1UNnY6WNr1a1aTm49ydSyvKKUbW61dfcd4EeWeo6MOHOttWOFnXlGmqtWcqapqN/DlJyu+F3Lp4I6GA2ttfD7M3cPCFXuc5Jb7bc43tZZ821vPwLThFqzirXv997kaFGNCl3OF927efnbf9StppaMTWEuNT2tjMHs5YapCpOnF05RhZK0lOMs+P+maN+zflDjMFXxdSaqV4Vq7hGVSTbTSluxWeWbXmOjVw9Oq4Nq27NTVss1/5NWHwVOk6raU1Os6qUo+C/N2a+cmZ0rROa8n2sUPltSccPTlRlKblShVqtqMFvLnPzWd/NlqW6/yvwtLBLEKhVlJ1nSjTs05JWd9OiSdvOcyeAoutTnGEIKLblFRXO5rjZ9pivs+lWr06y5k4W0SztJP+ljjOhoTMfRmXTwfy12fisbToOnVowqKyq1LKKl0P+9e0u0vlJs2vXjSo4mLe/uPfi43ybyv57L7/OecxWycLilCM4bsYb1lDmq7tn6iGOwdNdxlShGNTf8AD46f8LsOWvoaMUm1M5wTa2Hfo/KvBVKlTehOnSilaTzbbXQujM4+0dqd9MdCrhqUoqlFx/xHZNqSkr2+ynYqU8HCCqxT5k0utam+EIwvuq13d9Z4m+88q0tqRMTlTw+GxEcRKvWmpKc3UdNNpXd+v6TOlRrxpUYU40aiUIqKV09PvNYETMNE62pPMrCxUXrCa67e8PFU1qppfZv7CuCd0nmsscro9M/y5e4nyij9bDtKgJ3Seay2q9J6VYP/ANyJKpCTtGcW+hMpGJRjJWlFNedDdK3nl0Ac3uNL6uHYSt/ul+Jjeef/ACdAHPSa0nNf+9mU5p3jVmvvv7Sd63njpaxVCOJoSpSyUla/FdRR2GsRsbFQWJqw5NOpHulRvKKjCVteF2kurzm3frfXz7I+4xVlOtT3JyW7dPTodxujlaPkVmNsw70PlLgKm0Z4TurjuVFFTWcJtrRu2Wbf4TrUMRSxMHOjNTjGTg2ulOz9Z8/q7Ppzw8aEIwpxUt5OMXd66u/nMQpYrB1KmMwdfuVWmpT3VDeUr2bVm8r2O2hnVvFOMuV508fpfRgeFw+0duYHC4iCcKk5SdeMt1zX+6Czy4W+8xgdubWwzUpwnVpUFuVKa50pyd5X6VbeS86Run4V/vEw5bnuweJxXyh2riZxhgqco05wdKo5K3c53kt6MuKWXZwuQXyj21GtSw9RUoxSh3So452Ut2Tu8rO19Mk/vI/otTH7G6HuQfPv4g2pDasMS+6Yim5zjCkkopKUYuKdui97X4EVjPlHCM3yiXOSe87OUVFtqK87v99lmX/oL4zMwbn0LeVt66t0kI1qc1FxqQkp5Rad79R8+xc9s4vB4mlUrtUIx7n3Pc/mKKvvJcG2lp0k+9FSPc1SxtaNKHg0m8kmrSX3p+t9JP8ARREfdkbnq38ocJTVXu7dN03VyundU5WdvO+C8zK+J+VGFjKPcKkJQhUXdpeFuwzV1bqXTkzzktixqKLqYipKe+pzlJ33mrv2ybLFLZWFpvEPdlLlD56k/PfLtOkfG0Y5mZMy7e2PlDhaOAwtWhVc5V505xjG99zeTd7adH3lWPyshLBYvuzjhsXFS7lCSeT3bwTvq3n2ecoU9mYOkpKnQit7jq/X1G6phaNScZzpqUoy3k/Pa1xGhoxGMSZlY2Z8r1i2qdWio1p4mFGMVe267Xd9L3vllwOrHb2Fe16+z23vUoRnvcHfXPoSce19B5pbOob1WLprudSSm1la6/8ACK+J2LCpFQoPualdVJ6tq90vPZpdha3xtC1vr6hGZe5pY2jKG9OpCm3KUUpSWe7Jq/qNsa9KVLuqqR7n9K9l0HzzEbCdTE92p12pt70pS1k23vPSy1RmtsnFVakIvFz7lHeTtNptPnafau/uRz/otOcfr/8ACd0vf4fFUcSpOlO+7KUWuKak4v1xfYbz5fOptbAYmnhaW0KqTim5xVvCm75/6s5N59J6OPyvqx2fF18I6OM3vBlB7ko3zafmWeZz1Pg3riaTmJTFnrQeTwnyodLBYmvWo1alblF+4N506bV73torP+2W63yswkZ4edLn0ZOSrK3Pp5pRyvxb7DjPxdWJxhO6Hfg7xecnm/CVuJI89R+VGFUsPCpKbVSVVValRbvcd1b1mrZ5NLLtZsfyr2by2lRhNzpVF/Pj4EXnzXxvl6yv9Pq/2yZh3Qedw3ywwFfukt2dOnCi6i32lKTTs4pcX95fe3cByCOLVZOMqLrKCa3nFaq19VpYi2hqVnE1Mw6YKGJ2thMPRo1Z14RhVSknLLm3Wf8A8l2mmn8pNk1ZU408ZTk53423Uo7zbvpl/eTtWNK8xmIMw6pox3iz+1H9yOY/lTstV1B1pbjy7ru8zjx+58CO0/lFsuj3OhLFRcqu7OLSbju31vpwZbwan9smYdwHAj8rtlSxUafd1Gm4Sk6krqzTSStbO6u/uNuH+U2AqwxNSrN0aVCUUpyzVRSb3XHi72eViZ+PqxzWTMO0Dmz23gVSryp14SlRlKEot7vOim2s/NF5+Y5eO+V1KngMPWwVHu9as7OKbtTaSbT6WrrTzkU0NS84iDMPTA4lX5T4F16dHC1VWlKUU5rwEnJRefTmXK22tnUFQdXFQjHER3qTd7SWXvRE6OpH7SZhfBSwu1MJi8XXw1KonUoycGm1m1rbptoy2qkHa04u+mZSazHKUjJGU4wV5SUV53YzdXtfMgZBgAZISecc2s+CvfLiSIy1jm1nwWvWBIyYId0gqqp78d9re3b526bATANdetTw9GdatNQpwW9KT0SA2AqPaWCWOeCeJprEKLm4XzSXT0dNujMpbQ+UeAwccXGFWNXEYWG/Kndq+iS3rW1aL10r2nEQjLsA8hT+V1SpjaEb0Y0JYXulSTWSq7t91O/nS6yrV+W+K7tTq0cKpYVKMa142e/Z3Sd+zqNEfC1p/ZG6HuSi9qYeG0K+ErThSdKnGopTmlvJ7zfYo3Z47EbY25iVuU/8OtOM5WUrJxtCOWls7yV+krrZ2JxWKji6leoqs1Up1pTtdx8BJZcY8TrT4X1+u0Qjd0+hPEUVOMHVgpSV4reV2v7aKm0tsYTZtShSr1F3WvNRhDzOSTd+CV7/AHHhVsSvQcqtGvKU1GShH9mfm17C5T2WqlFyxM5yr1N51J34yTT7Lst/R6cTmbZg3S9f35wCjTk8RFKpVdGL6ZXa7LxeZnZm1cPtNV1RfOoVZU5xeqs3Z/fY8RPYbg4uhiaiSlTbVle8ck0/MmzZT2XWpOtKhipUJ1Zy32ryU4N3s7v+8xPxNPH1Y3S9u9o4RY/kLrR5Tub+5Z6XtroWHJRaTkk27K71PmW0KeMlQjtGUprGVZ2koxad97eXZZWXmRYW0PlDVxOHxE5RrrC1XGMWko3S3W3azd7v1if/AI/MRNbR/wD03vo4PAbO+VO1MNJ0cXSdRwqU+6b2clB5O2et3FrrZ3a3yvwdHH8lnSqSvNKNSm1KLTWr0s73VvMZ7/D1aWxjP8Ji0PRA48PlNsupLCwhiFKeJkoximrxdv8AV0apF/B4/C46Dlha8KlnZpPNPzrVHC2nev3MJysnM21iKMNmYqlOtFVJQdoydm+o6aaaunkcza9el3pxqdRXinB72VpNKy9a7SKx9wi/rLy5pxnidf0cvYzcacZ4nX9HL2M9i3q+ap7x/Lo4HxHD+ij7EbjRgfEcP6KPsRvMscN08gAJQAAIDnbT3KeIw2JmpPkslXsuO7KP9LnRKladWOLUo4arOMYOO9FxzvZ8ZLoLVmIn7ddGYi+ZbuWd8a9TGp/4dTm0lbSKbt25v7yRo5RV8ir9sPiHKKvkVfth8RaLVj6hv8le1gFflFXyKv2w+I14fE1Xh6T5JXleCz3oZ5faJ3QeSnbFXxyfo4+2QITeIliJVFg61nFLwocG/wDd5xfEeR1vxQ+I8v5NLW1JmIPJTtMEL4jyOt+KHxGunOvKdVLCVm4ys+dDLmp/S85n8V+k+SnbeZh/Op9f9Ga74jyOt+KHxCMq6qQlyOtZO/hQ6H/uOmlp3i8TMI8lO3QMGjlFXyKv2w+I1zxNXutNcjrq7eW9DPL7R7G6DyU7WwaOUVfIq/bD4hyir5FX7YfEN0Hkp2sGCvyir5FX7YfEasXiaqwlZ8krxtTlzt6GWWvhDdB5K9rwK/KKvkVfth8Q5RV8ir9sPiG6DyU7WDBo5RV8ir/ih8RjlNXyKv2w+IboPJTtYQKtPFVZKX+Tr+E14UPiJcpq+RV+2HxDdB5KdrJgr8pq+RV+2HxDlNXyKv2w+IboPJTtYBSliqvKqa5JX8CWV4Z5xz8L+7m3lNXyOv2w+IboPJTtYBX5TV8ir9sPiHKavkVfth8Q3QeSnawCnXxVWNNNYSvHnRV7w+kv9xs5TV8ir9sPiG6DyU7WAV+U1fIq/bD4hymp5FX7YfEN0Hkp2sAr8pq+RV/xQ+I10cXVlTvySvLnSzvDpf8AuG6DyU7XQVuU1fIq/wCKHxDlVTyOv2w+IboPJTtYBX5VU8ir9sPiNUcXV5VUjySvZQi928Ms5Z+F/dhug8lO14FblVTyKv2w+IcqqeRV+2HxDdB5KdrJhlflVTyKv2w+IjPF1Va2CxDz+lD4hug8lO1oFflVTyKv2w+IcqqeRV+2HxDdB5adrAK3Kqnkdfth8RnlVTyOv2w+IboPLTtYBSwuLqywtGTwteTcItyvDPLXwjZyqp5HX7YfEN0Hkp2sgrcqqeR1+2HxDlVTyOv2w+IboPLTtZBThi6jqVFySu7NZXhlkv8AcT5VU8jr9sPiG6Dy07WQVuVVPI6/bD4hyqp5HX7YfEN0Hlp2sgpVcZUU6KWErq87NXhnzXl4Rs5VU8jr9sPiG6DyU7WQVuV1PI6/bD4hyup5HX7YfEN0I8tO1kFOtjKipSfJK6y1vD4ifK6nkdfth8Q3Qny07WQVuV1PI6/bD4hyup5HX7YfEN0I8tO1kR0468Styup5HX7YfEQpYyo4tvBYhc5/6odL6ZDdCfLTtcBW5XU8jr9sPiHK6nkdfth8Q3Qjy07WSvjNaP2//qzHK5+R1+2HxFavXq1a8FHC1rR5zTcOhr6RTUnNJiDy07bgau6VvI634ofEO6VvJK34ofEeN4dTpPlp22g1d1reSVu2HxEKtarGCfJay50VrDi0vpDw6nR5adrANXdK3klbth8Q7pW8krdsPiHh1Ojy07bQau61vJK3bD4h3Wt5JW7YfEPDqdHlp22gr0q1WVKEuS1neKd7wz/+RPulbySt2w+IeHU6PLTttBq7rW8krdsPiHda3klb8UPiHh1Ojy07bQV1WqurKPJa2SWV4ef/AHE+61fJK3bD4ifDqdHlp22g1d1q+SVvxQ+Id1q+SVvxQ+Ijw6nSPLp9tvQbMP8AzJdRTnWrKUEsHWd5WfOjlk/9xtpV6kJtvCVs1bWHxGj4+neupEzB5adr4SSvZalXlk/I6/bD4hyyfkdfth8R6uTy6fa0YcIuW84pu1r24dBVnjZqEv8AKV1lreHxGIY2bhF8krvJZ3h8RG48tO1zdWWSy08wKvLJ+R1+2HxDlk/I6/bD4icnl0+1oFXlk/I6/bD4jVRxs+6V74Wu+esrwy5qy8L+7kboPLTtfMlTlk/I6/bD4hyyfkdfth8ROTy6fa2YKvLJ+R1+2HxEJY2fdof5Svo8rw83+4ZPLTtdBV5bPyOv2w+Ictl5HX7YfEMnm0+1oFXlsvI6/bD4jVicbNYarbC14vced4ZZfaGTy07X7JtO2a0MOMW7uKbtbNcCty2Xkdfth8Q5bLyOv2w+IZPNp9wnVwlGq6knG06kHTlJa2ZqrbOpVFLNpuMI3sn4Lun1kuWy8jr9sPiHLZeR1+2HxExeYPLp9wjX2bh61KrHc3ZVG5b3G9mr+vQ3UsJQpQUI0o2TbzV8+n1sr0cdOUG3hK/hSWTh0vpkbOWy8jr9sPiG+Zg8un3DXR2Pg6LhKFN70G2m3d5kamxMFVmpThJ85u280s23p95u5bLySv2w+Ictl5JX7YfEW8tucyjy6fcNM9j4apTnCq5STk5Rs7bt+j1di6DXR2DhKae+5VN6Ki08lk0/6G546Xd4rktfwXleHSv9xs5bLySv2w+Iea/GTy6fcIUtl4anUnUlTjOUpSeayzd9PN0mK2z8NDDThGkkp2i3q7ZK19dDZy2Xklfth8RrrYuc6e6sJXvdPNw6ftFZ1LT+6fLp9wj3mw3dadTPepbihd6br/qTqbLoVZxlJvmu9klnmmvd97I4nGz7mrYWvHnwzvD6Sy8I28tl5JX7YfET5bdnl0+4aMVsinX7hCNSVOjTSUoL/Wlkr/c32s30sBRpQjFbz3Yxim7Xsv79Q5bLySv2w+Ixy2Xklfth8Q8lsYR5dPuFelseNHBxpUqu5VhU7oqm7xuna19Ml2GrEbBhWkpLEVOaoRhd33Yrgn2l3l0vJK/bD4iFHHSdKP8Ala7894fEWjWvE5yeXT7hXjsqvQxsK+HxVRc6Upyc3vNyydn1cdbinsWUa8pyxc5pyUs43e8k0nd9F7lvl0vJK/bD4hy6Xklfth8Q81v+QeXT7hRq7P2pV3lW2jOvFb25GrJyXOi4t65NJsY6e28TUw3dayc8PV/wamV283d2XmSzRe5bLySv2w+I1xx0+UzXJa9tyNleGWcs/C/uw8vcR/oeXT/ubq+1dt08Fh8Nh6dOm40dyUvCba3Ve/B2u+PHLI0YaptnD42jVjKEoUKfc4RnNuL5qW9a/wB786fSjby6Xklfth8Q5dLySv2w+IpE1iMRWDzaf9xiMTtjH1cRes8Jhq9r0m1NxsksnwTs3lxN+M2ttetgHhFTVOtKTgsTCVnZZqVlpdJrhm1Y0cul5JX7YfERnj5Jw/ydfOVtYdD/ANxH6Pr9PH+SfNT+5vw22ttYSpu1qOHxMq73rpuO60le/C1l2mjE19tYnErF7+HpVlF0lCKe6ovO+ru7282SyJcul5JX7YfEOXS8kr9sPiEbInMVPNp/3NnfDb9SrPexNOnCUYx5tNO3S153r9/mKUsFtCUZYWWOqVMHLmbk23aOTvrrdW+99JZ5dLySv2w+Icul5JX7YfEWi0V9Yj/RHm0/7v8AypLYtVzr1amLlKtUut9rW8WpX7WbaeyVJ06+ImnilNznKOkrycmrfebMPj5PD028LXk3BXd4Z5faNnLn5JX7YfEWnWtJ5dOP3hYlQpStvUoO2SvFZZ39qQp0qdKLVOKim23bpbuyvy6Xklfth8Q5dLySv2w+I55PNp/3Qt2V72zBQpY+bqVr4Wu0p5K8MuasvC/u5s5c/JK/bD4hlPm04/6oWzJT5c/JK/bD4hy9+SV+2HxDJ5tP+6FsFGePkqlNLC11m7q8M8vtE+XvySv2w+IZPNp/3Qtgqcvfklfth8Q5e/JK/bD4hk82n/dCxOhSndSguc1J+dq1n6kao4KgqKpuCcbJNWsnZ3v2lfE7QksNVccNXi1B2leGTtr4Rt5e/JK/bD4iYtJ5dP8AuhqxOxsHXUd2lGk083Tik+P9/cYhsyeHrxrYPF1aVRf6nZvRL1pes3cvfklfth8Q5e/JK/bD4i3ltjCPNp/3QhSjtaODpYXlyhSp5JKNmrZRzVuGefFIr7Ro4utTm603UTqRryley3o2jp545/cW+XvySv2w+I01MXKtRnTWFrRcna7cbdepG7/L/wAItrae2f1JGnGeJ1/Ry9huNOM8Tr+jl7CbcS8GnvDo4HxHD+ij7EbzRgvEcP6KPsRvMscN08gAJQAGAMmAAAACAjCCpwjCKtGKsl5iQAAAkCEYRhKcks5vefXZL2JEgDIAABhxTlGT1joZAQAAARqQjVpypzV4yTi15mSMEjJgACNScaVOVSbtGCbb8xppY2hVhOac4wgt5ynCUVb70ZxqhLB1lVc1TcWpOCu7cTk1n3SjiaeFrVMTQVNTlvPetLeu0n1J5FLWmHSlYtDqUsfhqtOpONS0aavPei4tLps+BPD4ujit7uUm3HVSi4tdGTOVjKkMXVq1sPLulKnShvuKyfPUrdiZcw1anidp1K1CSnTVGMXJaN3bt9yIi05wm1IiMr4MA6OLDhF1FO3Oiml1O1/YjIAMgAAjOCnG0lldPsd0SAAAGCUMkYxUI2isrt9ruZAAAACKhFVJTS5zSi35le3tZIAyAEZxU4OMleMlZrzAa4YqhOFWcakXCk3GcuCaV37SFLHYerCpONSypq8t6Li0unPgUHSUcDtCFOFoxr33YrglFuy6kQxs44x16uG/xIQox3nHjzr267J5HPdLv46ulTx2GqU6k1UtGmrz3ouLS6bMlh8VSxO93KTbjqnFpr7mcvF1IYqtVr0Jd0pU6UN9xWTtNSa8+SZcw1WGJ2jVq0Jb1NUoxclo3dv1Exac4RbTiIyvAAu4IwjGEIwirRirJdCJAEgAAhhRSbaWbzZkwAAAAxKMZOLazi7rzO1v6mQAAAJEZRUouMldMkDAQyaqtenR3O6SUd+SjHzt6I2FLaNKDVGruJzVamlK2aW+itpxGYXpETbEt1bGUaFTuc99zte0YOWX3GK2Ow9CahVnutpN81uy6X0feUtoSowrVp8prUsRuLcjF2UmtLLjmRnXVHlaxPNq1qcXFW8Lm2svvuU3S6xpxMRK/WxuHoVFTqVLSybybSvpd8PvLBxZzWHoYyhXf+NVpxUFbOfMUcunNM69KLjRhGXhKKTLVtMypekViMJkd1b29bO1rmQXcgABAYlFTVpK6un96d0ZAAAAADBIxGKhFRirJKyRkAgAAShhRSm5WzaSf3f+TIAMo1KkKVOU6klGMVdtmmnjaFSM5KdlBXlvRcWl02ZPE1adChOrV8CKu8rnLqyWLw9eupwnUcY/4UJKW7BSvZ9L1KWtjh106RaMy6NPG0KkJzjOypq8t5OLS6bMU8bh6lOc1UsqavLeTTS6mc/E1I4mrWrUH3SlClFSaWTtK7XnyuMXUjiZ1a1B90pwhDfcVrad2vPZFd8uniq6VDE0sQpdyk246pppr7mbSlhqkcRtCrVoy3qapxi5LRu7f99ZdL1nMOF6xWcQw1dNPRhJRSS0WRkFlAAEgRjBRcmtZO77Lf0JGAZZMABAYcU5KXFZIyAAAAEZxU4SjLNSTT6iQBnAAYA0VsbQoT3Kk2mld2i2kvPbQVcZRpVFCTm5bqlzYOWX3dRWx2KpOpPCd0p03Jf4s5O1k+C6XbsNWK5PTqVJQxFanWUI7kYvKVllZcTnN5jhorpRMRmJXq2MoUam5UnaVk3k3Zed8DFXG0KNTuc6lpZXybSvpd8PvKVWsqSxkK+VWtBOMbeFeKVl99yMpxo0sXQrfzakVuq3h3ill05pkb5TGjV1wRgmoRT1SzJHZmlHdW/vcUrEgAgAMAYnGM0lLRNPsd/6GQBgyAAICMYqMUloiQAAwABhRW+58Wkn93/kyCcGQjOcacHObUYpXbfAka604wpSlNNxSu0lf1ESRGZQhjKE4Tmp2UM5byat9zEMZQnCc1OyhnLeTVu051WSnPETpTdenuwlKVr2tK+6vuvkTxVSOJdarQe/CEIbzisnaV315HLyS1eGq9DGUJ05zU7Kn4W8nFr7mSoYiliN7ucm3HVNNNdpzsTOOIq1q1Hn0oQgpNK97Su+vItYerCvjalSlLegqcYuS0bu3YmLzM4VvpRFZlbAB2ZmIxUIKMdIqyMgAmcgBgDCik20s27syAEZAABhpNptZrQyADIAAIyipxcZK6as0SMAGQAEoAAANOM8Tr+jl7DcacX4nX9HL2FbcSvp+8OjgvEcP6KPsRvNGC8Rw/oo+xG4zRw3TyyYACAABAAAAAJAGAAAAAABAAAABgkZMAAAAAAAQGLW0yMmAGS0GmmQAAAAAAEAAJAwAAAAAAAAAABgBAAABjTQyAMWsErGQSAACAGAAAAAAAAASABgIZMAAAAAAAGLXFgAZAAEAAAAAAa1WpSqOnGpBzWsVJXX3GvaEqkcBXdK++qbtbqOfhaGy1Qwk701UycZKVpOVuPEpNsTh1pSJrmXWjOE97clGW67OzvZ9Bk88qtfDUsfiaVZxUMU+Zupp3avc34jH144pSo1ajgsQqUrxiodS4t+cr5Y/d0n485+pdoHDqYzFxpYqusQ7UcT3OMN1WauteIrYvFxp46vHENLD1UoQ3VZq61yJ8sK/wBPbt3CMZwnvbsoy3XZ2d7PoOLU2hi3XrShvKNKqoKPMUGvO273fAxCeJhHF8lzk8W95JpStbhfK48sdJ/p5x9y7oKezMQ69Ge9OpKUJuLVSCjKPmdsvvLh0icxlwtXbOJAYBKo8zCSWiSMgAlYWsAEZY00MgEgAYAyYACAAAAAAAAAAwBkwASgAAGGk+CFl0GQE5YFjICMgBgDJgAIAAAAAAGAAABIAAAAAgBgANNBoAMGS1hawBJkAMAZMABAAAAAAAAADAAAAlAAAAAAAAAacX4nX9HL2G01YvxOt6OXsK24lbT94acN8ocJTwtGEqde8YRTtFdHWbf4kwf1Vf8ACveAYYtL15pXJ/EmD+qr/hXvH8SYP6qv+Fe8AbpRsqfxJg/qq/4V7x/EmD+rr/hXvAJ3SbKn8SYP6uv+Fe8fxJg/q6/4V7wBuk2VP4kwf1df8K95j+I8H9XX/CveAN0myp/EeD+rr/hXvH8R4P6uv+Fe8AbpRsqfxHg/q6/4V7x/EeD+rr/hXvAG6Tx1P4jwf1df8K94/iPB/V1/wr3gDdJ46n8R4P6uv+Fe8fxHg/q6/wCFe8AbpNlWP4jwf1df8K95n+I8H9XX/CveAN0njqfxHg/q6/4V7x/EeD+rr/hXvAG6Tx1P4jwf1df8K95j+I8J9XX/AAr3gDdJ469H8R4T6uv+Fe8fxHhPq6/4V7wBuk8dej+IsH9XX/CveP4iwf1df8K94A3SeOvR/EWD+rr/AIV7x/EWD+rr/hXvAG6Tx16P4iwn1df8K94/iLCfV1/wr3gE7pPHXo/iLCfV1/wr3j+IsJ9XX/CveAN0njr0x/EWE+rr/hXvH8RYT6uv+Fe8AbpPHXo/iLCfV1/wr3j+IsJ9XX/CveAN0njr0fxFhPq6/wCFe8fxFhPq6/4V7wBulHjr0fxDhPq6/wCFe8fxDhPq6/4V7wBuk8dej+IcJ9XX/CveP4hwn1df8K94A3SeOvR/EOE+rr/hXvH8Q4T6uv8AhXvAG6Tx16Y/iHCfV1/wr3j+IcJ9XX/CveAN0njr0fxDhPq6/wCFe8fxDhPq6/4V7wCd0njr0fxDhPq6/wCFe8fxDhPq6/4V7wBulHjr0fxDhPq6/wCFe8fxDhPq6/4V7wBuk8dej+IMJ9XW/CveP4gwn1db8K94A3SeOvR/EGE+rrfhXvH8QYT6uv8AhXvAG6Tx16P4gwn1df8ACveP4gwn1db8K94A3SeOvR/EGE+rrfhXvH8QYT6ut+Fe8Ab5PHXo/iDCfV1vwr3j+IMJ9XW/CveAN8njr0fxBhPq634V7x/EGE+rrfhXvAG+TxU6Y/iDCfV1vwr3j+IMJ9XW/CveAN8nip0d/wDCfV1vwr3jv/hfq634V7wBvk8VOjv/AIT6ut+Fe8d/8J9XW/CveAN8nip0d/8ACfV1vwr3jv8A4T6ut+Fe8Ab5R4qdHf8Awn1db8K947/4X6ut+Fe8AnfJ4qdHf/C/V1vwr3jv/hfq634V7wBvk8VOmO/+E+rrfhXvK8MfsqnV7tDByjP6SgveARMzKYpWOEntPZsoTg8NUcakt6S3Vm+nUjLH7KnVdWWEm5yd3LdWvTqARMp2xCT2ps1wnB4ao41Jb8lurN9Ooe1NnSjUg8NUcarvNbqzfaATmTbBLaWzZVlXeFm6kdJbi95iW0tmTjOMsLUanLeknFZvp1AGTbDZQ2vgKFPco0KsI3vZRXvJ9/sL9XW/CveAN8xCs6dZn7g7/YX6ut+Fe8d/sL9XW/CveATvlHip0d/sL9XW/CveO/2F+rrfhXvAG+TxU6O/2F+rrfhXvHf7C/V1vwr3gE75PFTo7/YX6ut+Fe8d/sL9XW/CveAN8nip0x3+wv1dbsXvHf3C/V1vwr3gDfJ4qdHf3C/V1vwr3jv7hvq63YveAN9jxU6O/uG+rrdi947+4b6ut2L3gDfZHip0d/cN9XW7F7x39w31dbsXvAG+x4qdHfzDfV1uxe8d/ML9XW7F7wBvseKnR38w31dbsXvHfzDfV1uxe8Ab7Hip0d/MN9XW7F7x38w31dbsXvAG+x4qdHfzDfQrdi947+Yb6FbsXvAG+x4qdHfzDfV1uxe8d/MN9XW7F7wBvseKnR38w31dbsXvHfzDfV1uxe8Ab7I8VOjv5hvoVuxe8x38w30K3YveAN9jxU6O/eG+rq9i94794b6ur2L3gDfY8VOjv3hvq6vYveO/eG+rq9i94A32PFTo794b6ur2L3jv3hvoVexe8Ab7Hip0d+8N9Ct2L3jv3hvoVuxe8Ab7Hip0d+8N9Ct2L3mO/eG+hV7F7wBvseKnR37w30K3YveO/eG+hW7F7wBvseGnR37w30KvYveO/eG+hV7F7wBvseGnR37w30KvYveO/eG+hV7F7wCd9jw06O/eG+hV7F7x37w30KvYveAN9jw06O/eG+hV7F7x37w30KvYveAN9keGnR36w30KvYveY79Yb6FXsXvAG+x4adHfrDfQq9i9479Yb6FXsXvAG+x4adHfrDfQq9i9479Yb6FXsXvAJ32PDTo79Yb6FXsXvHfrDfQq9i94A32PDTo79Yb6FXsXvHfnD/Qq9i94BG+x4adHfnD/AEKvYveO/OH+hV7F7wB5LHhp0d+cP9Cr2L3jvzh/oVexe8AeSx4adHfnD/Qq9i94784f6FXsXvAHkseGnR35w/0KvYveO/OH+hV7F7wCfJZHhp0x35w/0KvYveO/OH+hV7F7wBvseGnR35w/0KvYvea8RtfDzw1WKhVu4NK6XR1gETe2Fq6NImP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79855" y="5826601"/>
            <a:ext cx="8052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 нейронной сети – прогнозирование изменения радиационной обстановки и выдача рекомендаций персоналу по управлению АЭС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предупреждению и локализации радиационных аварий по данным АСРК на АРМ оператора системы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ObshVi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31" y="3759243"/>
            <a:ext cx="2235759" cy="175202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 descr="Inf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0" y="3746428"/>
            <a:ext cx="2235759" cy="176484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08" y="3781869"/>
            <a:ext cx="2375991" cy="177944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5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088211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268159"/>
            <a:ext cx="705678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нейронных сетей для измерения радиационных параметров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data:image/jpeg;base64,/9j/4AAQSkZJRgABAQAAAQABAAD/4gIoSUNDX1BST0ZJTEUAAQEAAAIYAAAAAAQwAABtbnRyUkdCIFhZWiAAAAAAAAAAAAAAAABhY3NwAAAAAAAAAAAAAAAAAAAAAAAAAAAAAAAAAAAAAQAA9tYAAQAAAADTLQAAAAAAAAAAAAAAAAAAAAAAAAAAAAAAAAAAAAAAAAAAAAAAAAAAAAAAAAAAAAAAAAAAAAlkZXNjAAAA8AAAAHRyWFlaAAABZAAAABRnWFlaAAABeAAAABRiWFlaAAABjAAAABRyVFJDAAABoAAAAChnVFJDAAABoAAAAChiVFJDAAABoAAAACh3dHB0AAAByAAAABRjcHJ0AAAB3AAAADxtbHVjAAAAAAAAAAEAAAAMZW5VUwAAAFgAAAAcAHMAUgBHAEIAAAAAAAAAAAAAAAAAAAAAAAAAAAAAAAAAAAAAAAAAAAAAAAAAAAAAAAAAAAAAAAAAAAAAAAAAAAAAAAAAAAAAAAAAAAAAAAAAAAAAAAAAAFhZWiAAAAAAAABvogAAOPUAAAOQWFlaIAAAAAAAAGKZAAC3hQAAGNpYWVogAAAAAAAAJKAAAA+EAAC2z3BhcmEAAAAAAAQAAAACZmYAAPKnAAANWQAAE9AAAApbAAAAAAAAAABYWVogAAAAAAAA9tYAAQAAAADTLW1sdWMAAAAAAAAAAQAAAAxlblVTAAAAIAAAABwARwBvAG8AZwBsAGUAIABJAG4AYwAuACAAMgAwADEANv/bAEMAEAsMDgwKEA4NDhIREBMYKBoYFhYYMSMlHSg6Mz08OTM4N0BIXE5ARFdFNzhQbVFXX2JnaGc+TXF5cGR4XGVnY//bAEMBERISGBUYLxoaL2NCOEJjY2NjY2NjY2NjY2NjY2NjY2NjY2NjY2NjY2NjY2NjY2NjY2NjY2NjY2NjY2NjY2NjY//AABEIApYFAAMBIgACEQEDEQH/xAAbAAEAAgMBAQAAAAAAAAAAAAAAAgQBAwUGB//EAE8QAAIBAgMDBQsKBAUDBAICAwABAgMRBCExBRJBFCJRcZETFTI0VGFzobHR0gY1UlNygZKTlLIWM8HwIyRCYuFkg/FDgqLCNnREswcmY//EABoBAQADAQEBAAAAAAAAAAAAAAABAgQDBQb/xAAyEQEAAgEEAgIBAwIFBAMBAAAAAQIRAxIxURMyBCEzIkFxFFIjYZGx8EKBodEFwfHh/9oADAMBAAIRAxEAPwDr4DA4SWz8M3haDbpRbbproRv5Bg/JKH5a9w2f83YX0UPYiwdmWZV+QYPySh+WvcOQYPySh+WvcWASjKvyDB+SUPy17hyDB+SUPy17iwAZV+QYPySh+WvcY5Bg/JKH5a9xZMAyr8gwfklD8te4cgwfklD8te4sAGVfkGD8koflr3DkGD8koflr3FgAyr8gwfklD8te4cgwfklD8te4sAIyr8gwfklD8te4cgwfklD8te4sAkyr8gwfklD8te4cgwfklD8te43gGZV+QYPySh+WvcOQYPySh+WvcWADKvyDB+SUPy17hyDB+SUPy17iwAjKvyHB+SUPy17hyDB+SUPy17iwAZlX5Bg/JKH5a9w5Bg/JKH5a9xYMAy0cgwfklD8te4xyHB+SUPy17iwAZV+Q4PyWh+WvcOQ4PySh+WvcWADMq/IcH5LQ/LXuHIcH5LQ/LXuLAJRlX5Dg/JaH5a9w5Dg/JaH5a9xYMAzLRyHB+S0Py17hyDB+S0Py17jeBgzKvyHB+S0Py0OQ4PyWh+WiwAZlX5Dg/JaH5a9w5Dg/JKH5aLABmVfkOD8koflochwfklD8tFgBGZV+Q4PySh+WhyHB+S0Py0bwMQZlX5Dg/JKH5aHIcH5LQ/LRYAMyr8hwfktD8tDkOD8loflosAYMyr8hwfklD8tDkOE8loflosAnBmVfkOE8loflochwnktD8tFgAzKvyHCeS0Py0OQ4PyWh+WjeBhGZaOQ4TyWh+WjHIcJ5LQ/LRYAwZlX5DhPJaH5aHIcJ5LQ/LRYAMyr8hwnktD8tDkOE8loflosAGZV+Q4TyWh+WhyHCeS0Py0WDAMy0chwnktD8tDkOE8loflo3gYhGZV+Q4TyWh+WjPIcJ5LQ/LRvBODMtHIcJ5LQ/LRjkOE8loflosAGZV+Q4TyWh+WhyHCeS0Py0WADMq/IcJ5LQ/LQ5DhPJaH5aN4GDMtHIcJ5LQ/LQ5DhPJaH5aN4GEZlX5DhPJaH5aHIcJ5LQ/LRYAwZlX5DhPJaH5aHIcJ5LQ/LRYAwZlX5DhPJaH5aHIcJ5LQ/LRYAwZlX5DhPJaH5aHIcJ5LQ/LRvBOEZlo5DhPJaH5aMciwnktD8tFgDBmVfkOE8loflochwnktD8tFgDBmVfkOE8loflochwnktD8tFgwMGZaOQ4TyWh+WhyLCeS0Py0bwMGZaORYTyWh+WhyLCeS0Py0bwTgzKvyLCeS0fy0ORYTyWh+WiwYGEZlo5FhPJaP5aHIsJ5LR/LRvAwZlo5FhPJaH5aHIsJ5LR/LRvAwZlo5FhPJaP5aHIsJ5LR/LRvAwZlo5FhPJaP5aHIsJ5LQ/LRvARmVfkWE8lo/lociwnktH8tG8DEGZaORYTyWh+WhyLCeS0fy0bwTiDMtHIsJ5LR/LQ5FhPJaP5aN4GDMtHIsJ5LR/LQ5FhPJaP5aN4GDMtHIsJ5LR/LRjkWE8loflosAYMyr8iwnktH8tDkWE8lo/lo3gYhGZaORYTyWj+WhyLCeS0fy0bwPozLRyLCeS0fy0ORYTyWj+WjeBiDMtHIsL5LR/LQ5FhfJqP5aN4GDMtHIsL5NR/LQ5FhfJqP5aNwGIRmWjkWF8mo/lociwvk1H8tG8DEGZaORYXyaj+WhyLC+TUfy0bwMQZlo5FhfJqP5aHIsL5NR/LRvBOIMy0ciwvk1H8CHIsL5NR/AjeYGIMy08iwnk1H8tGORYXyaj+WjeBiEZlo5FhfJqP5aHIsL5NR/LRvAxBmWjkWF8lo/lociwvk1H8tG8DEGZaORYXyaj+WhyLC+TUfy0bgTiDMtHI8L5NR/LQ5FhfJqP5aN4GIMy0ciwvk1H8tDkWF8mo/lo3gYgzLRyLC+TUfy0ORYXyaj+WjeBiEZlo5HhfJqP5aHIsL5NR/LRvAxBmWjkWF8mo/locjwvk1H8tG4DEGZaOR4Xyaj+WhyLC+TUfy0bwMQZlo5FhfJqP5aHIsL5NR/LRvAxBmWjkWF8mo/locjwvk1H8CN4GIRmWjkeF8mo/locjwvk1H8CN4JxBmWjkeF8mo/locjwvk1H8CNwGIMy08jwvk1H8tFfH4TDR2fiWsPSTVKTTUF0MvFfaHzdifRT9jImIwmtpzDpbP+bsL6KHsRYK+z/m7C+ih7EWDM3SAGAhkwAAI08LTxeOjTrOpuqlJ2hVlDO8fotGZRUouMkmmrNPiasFszAS2goywOGce5SdnSjbWPmItwvp+zod5cF/1H6qr8Q7y4L/qP1VX4i9CEacIwhFRhFWjGKskuhEjjloxDnvYuD/6j9VV+I1YXYuH5LR7vyjuu5Hf/wA1U8K2f+rpOqBkxDn95cF/1H6qr8Q7y4L/AKj9VV+I6AGTEOf3lwX/AFH6qr8RoobFod2xPdeU7ndF3L/NVPB3I/7vpbx1wMmIc/vLgv8AqP1VX4h3lwX/AFH6qr8R0AMmIc/vLgv+o/VVfiNdTYuG7tS3OUbl3v8A+aqdGX+rpOoBkxDn95cF/wBR+qq/EO8uC/6j9VV+I6AGZMQ5/eXBf9R+qq/EaMbsWhyHEcm5R3fucu5/5qp4VnbWXSdcDMmIc/vLgujEfqqvxDvLgujEfqqvxHQAzJiHP7y4LoxH6qr8Q7y4LoxH6qr8R0AMyYhzKexMIk954l852viamn4ifeXBdGI/VVfiL8Va/WZGZMQ5/eXBdGI/VVfiHeXBdGI/VVfiOgBmTEOTPYtDllLdWI7j3Oe//mqnhXju/wCro3jd3kwXRiP1VX4joAZkxDn95MF0Yj9VV+Id5cF0Yj9VV+I6AJzJiHJxOxcP3JdxWI39+F/81U8HeW9/q6Lm7vJgujEfqqvxHQBGZMQ5/eTBdGI/VVfiHeTBdGI/VVfiOgBmTEOf3kwXRiP1VX4jVh9iYbuX+MsRv70v/wCVU03nb/V0WOqCcyYhz+8mC6MR+qq/EO8mC6MR+qq/EdAEZkxDn95MF0Yj9VV+I0Q2JQ5dW3liO4dyhuf5qp4V573+ro3TrgnMmIc/vJgejEfqqvxDvJgejEfqqvxHQAzJiHP7yYHoxH6qr8RGWxME7WWJ14Yqp8R0jDWmXHpGZMQod5MD0Yj9VV+Id5MD0Yj9VV+I6AGZMQ5/eTA9GI/VVfiHeTA9GI/VVfiOgBmTbDkYPYeHWDoLE8oddU490fKqmcrZ/wCrpN/eTA9GI/VVfiOgBmTEOf3kwPRiP1VX4h3kwPRiP1VX4joAZkxDlU9iYXulXfWI3d5bn+aqaWX+7pube8mB6MR+qq/EdAEZk2w53eTA9GI/U1fiM95MD0Yj9TV+I6AGZNsOTW2Hh3UodzWI3VN90/zNTwd2X+7p3Td3kwPRiP1NX4joAnMm2OnP7yYH6OI/U1fiHeTA/RxH6mr8R0ARmTbHTl19h4V0Z9yVdTtl/manxGzvJgfo4j9TV+I6AJzJtjpz+8mB+jiP1NX4h3kwP0cR+pq/EdAEZk2x05/ePA9GI/U1fiNdLYeDUXvLFN70vCxVS9ru2ktOjza5nUIwVlpbN8b8ScybY6UO8eB6MR+pq/EO8eB6MR+pq/EdEDMm2OnO7x4HoxH6mr8RrWw8L3du1fue6rf5mprd/wC7qOqBmTbHTnd48D0Yj9TV+Id48D0Yj9TV+I6IGZNsdOd3jwPRiP1NX4jVidhYZ0l3BV1PukL/AOZqeDvLe/1dFzrAZk2x053ePA/RxH6mr8Q7x4H6OI/U1fiOiBmTbHTnd48D9HEfqavxDvHgfo1/1NX4jogZk2x05OE2HhuSUe7xxHdtxb/+ZqeFbP8A1G3vHgfo1/1VX4jogZlG2OnO7x4H6Nf9VV+Id48D9Gv+qq/EdEDMm2OnJjsPC8pqb0cR3Ldju/5mprd3/wBXUbe8eB+jX/VVfiOiBmTbHTnd48D9Gv8AqavxDvHgfo1/1NX4jogZk2x05VXYWEdSi4cpUVO80sTUzW68nzum2nQbO8eB+jX/AFNX4i/JXccr2fTpkyQzJtjpzu8eB+jX/U1fiHePA/Rr/qavxHRAzJtjpzKmw8F3OW5GvvWdv8zU1/EYpbDwfcob8a+9ZX/zNTX8R1AMybY6c7vHgfo1/wBTV+Id48B9Gv8AqavxHRAzJtjpzu8eA+jX/U1fiNFDYeG7tie6xxG53Rdy/wAzU8Hcj/u+lvHYAzJtjpzu8WA+jX/U1fiHeLAfRr/qavxHRAzJtjpzu8WA+jX/AFNX4jVLYWE5RT3Y1+57st7/ADNTXK3+rrOsBmTbHTnd4sB9Gv8AqavxDvFgPo1/1NX4jogZk2x053eLAfRr/qanxGnF7Cw3I6/J44ju3c5dz/zNTwrZay6TrgZk2x053eLAfRr/AKmp8Q7xYD6Nf9TU+I6IGZNsdOd3iwH0a/6mp8Q7xYD6Nf8AU1PiOiBmTbXpyqOwcGoPfWIk96Tu8TUWV3bSXRY2d4sB9Gv+pqfEX4qy0tm+N+JIZk216c7vFgPo1/1NT4h3iwH0a/6mp8R0QMybY6cl7CwnKY2jX7luO/8AmanhXVv9XWbe8WA+jX/U1PiOiBmTbHTnd4sB9Gv+pqfEacVsXBU6DlFV096K8ZqdK/3HXNGO8Wf2o/uQzJtjpzsZsLDdxjyeNff7rTv/AJmp4O+t7WX0bm/vFgPo1/1NT4jogZk216c7vFgPo1/1NT4jHeLAfRr/AKmp8R0gMyba9Ob3iwH0a/6mp8Rrw+wsJ3GPdY19/j/manxHWAzJtr05veLAfRr/AKmp8Q7xYD6Nf9TU+I6QGZNtenN7xYD6Nf8AU1PiNMNhYbltXejX7h3OG5/manhXlvf6ujdOwBmTbXpze8WA+jX/AFNT4h3iwH0K/wCpqfEdIDMm2vTm94sB9Gv+pqfEQqbBwTlT3ViElLnWxNTNWf8Au6jqmGs1lfMZk216c7vFgPoV/wBTU+Id4sB9Cv8AqanxHSAzJtr05veLAfQr/qanxDvFgPoV/wBTU+I6QGZNtenHwmwsLySjyiFfu3c490/zNTwrZ/6uk3d4dn/Qr/qanxHSAzJtr05veHZ/0K/6mp8Q7w7P+hX/AFNT4jpAZk216cehsLC91xPdYV9zui7l/mang7sf930t43d4dn/Qr/qanxHSAzJtr05veHZ/0K/6mp8Q7w7P+hX/AFNT4jpAZk216cmpsHB91pbka+5d7/8Amamlsv8AV0mzvDs/6Ff9TU+I6QG6TbXpze8Oz/oV/wBTU+Id4dn/AEK/6mp8R0gN09m2vTj4zYGGeDrrDRrKu6cu5vlNTwrZf6uk3d4dn/Qr/qanxHSA3Sba9Ob3h2f9Cv8AqanxDvDs/wChX/U1PiOkBuk2V6c3vDs/6Ff9TU+Iq43Y+Ew+Ar1qaxCnBOUXLETdvu3tOs7hy9r4HCywWJxE8LRdZRuqjgnLLR31JiZyi1a4n6cgr7Q+bsT6KfsZYK+0Pm7E+in7Gb54eRX2dHZ/zdhfRQ9iLBX2f83Yb0UPYiwZW+QAEoAAANmA+cl6GX7oms14LG0ltFNxrfypLKhPpj5ituF9P2d8GFmZOLSAAAAAAAAAAAAAAAAAAAAAAAAhFWT5qWfAmQirXsks3oTAAAAAAAAAAAAAAAAAAAAAAAAAEZK9uannx4EiEle2SefECYAAAAAAAAAAAAAAAAAAAAAAAAAAEKacYtOMY85u0evXrepM100lFpRjHnN2jpq8+sDYAAAAAAAAAAAAAAAAAAAAAAAAAAITTcoPdjKzvd6xyea8/D72TNc0nKDcYu0rpvVZPNef3s2AAAAAAAAAAAAAAAAAAAAAAAAAAABCCaTTjGObdo9epMhTSSdoxjm3aPWTAAAAAABXx3iz+1H9yLBXx3iz+1H9yAsAAAAAAAAAAAAAAAAEJK7jzU7Pjw6iZCSTcck7Pjwy4ATAAGACticbRwytKW9L6K1Asg5VHbCc7Vae7FvJxzsdKnUhVgpU5KSfFAw2GAczE7WUJuNCKlbWT0A6hg4y2xWur04Nea51MNiIYmkqkOproYG0FXH4p4SipRScm7JMqYbas6leEKkIKMna6A6wBxp7XrRqSiqcMm1xA7Jg43fiv9XT9ZdwuLnXwdStKMVKN7JaZIC4ZONT2xN1IqpCCg3m1fI6GLxDo4V1qdpaWvpmwLIOfs/HVMXUnGcYpRV8joAYKW1VbZWKyS5r0Lpzdr1oU8BiKTjPelBtbtOTX3tKyJjlW3EuMVtofN+J9FL2MsFfaHzfifRS9jPQnh49fZ0tn/N2F9FD2IsFfZ/zdhvRQ9iLBlbpAV8VjaGE3O7SlvTdoxjFyb6clma57SwscPSrqcp06r3YbkHJt55WSvwZJhcBUqbSw1OhTqzdSKqO0YunLef/ALbXMVNpYWGHpV3V3oVv5e5FycupLMGJWzbgPnJehl+6JWoVqeIowrUZqdOaumuJZwHzkvQy/dErbhbT9nXABxagAAAAAAAAAwBkGABkAAAAAAAAAAQi072aeb0JkIu6fOTzehMAAAAAAAAAAAAAAAAAAAAAAAAAQk0rXaWfEmRk7W5yWfHiBIAAAAAAAAAAAAAAAAAAAAAAAAAADXTacXZxfOfg6av1mw105b0W96Muc1ePW8utaAbAAAAAAAAAAAAAAAAAAAAAAAAAABrm0pQu4q8rK+ryenn/AOTYa5ytKC34xvK1nrLJ5Lz8fuZsAAAAAAAAAAAAAAAAAAAAAAAAAAACEGnF2cXm/B6yZCD3ovnRlm1ePXoTAAAAAABXx3iz+1H9yLBXx3iz+1H9yAsAAAAAAAAAAAAAAAAEJNJxu0rvK/HLgTISdnHnJXds+OWiAmAAKm0pyp4KpKEnGWWa6zl4DDQxUa7qN3ik076anS2r4hU+72lLZP8ALxX2V/UJjgoUMFiVKlSU1USupPiV8DKpSxsIKTjee7JJ6mzY/jv/ALWa6HzpH0v9Ql28XJwwlWS1UHY4ezqUauNhGSuld2PQVYKpSnB6STR52DqYHFpyjzoPTpCju4nCUsTBRmrWd01qZw2FpYZNUk1fW7ucrGbTeIpbkIOCvdu+ZawFSrTwdSvXnJxteKYSqbWrd1xfc1mqeX3mnG4d4apTSyvBO/n4munCria73FepJuWtjbiMJi4U+6V03GPFyvYlDt4St3fDU6nFrPrPPVJbuJlLonf1nS2LW8Oi/tL+pzZvdxUpWvad/WQLvfep9TT9ZfpVnX2dOo4qLcZZIq9+Y/Uf/L/gs0sTyrBVpqG4kmrXvwCXBhBzuoq7SuWo4ve2fUw83mrOL+/Qzsnx6HU/YNpYTk1beiv8Oenm8xKG/Yf86r9n+p2TjbE/nVfsr2nZISwUtqtPZWKs0+a9C6Utqu+ysVmnaL04ExyrbiXAK+0Pm/E+il7GWCvtD5vxPopexnoTw8avs6Wz/m7Dehh7EWCts/5uw3ooexFgzN8qG1dpUsAqabpqvVbjTdSW7FdLb6Ck1s+GFwkquOluKdSXd6ct2Mpu+9drTV2O20nqk+sWVrWVugjCYlwMPie418JisZVk8OlWpwrVFa63lutvzpPPiMJWp4WphsXiJdzw9R4jclJWUd6alG/RdJnoHmYeeowblLY2eBc7NRqValSCatzXNtepl/Ayrd90o06bp9xlznNp6rhbq4mDbs/5yXoZfuiRb1Wp7Om3Us92MW93JOWr6NNPOZk6nO3YxeXNvK13nk8slpmTBxaUG5Z2S82YbnnaMdVbncMrvTrJgCF5582OqtztVld6dYvLoWvTwJgCF55c2OrvztFnZ6a6ZBb+V4xWbvzuHDh1EwBBb11dLz2f/BiLqc3ejFc3nWlezyyWWa1zJmjG4qGCwdbE1FJwpQc5KOtl0CIzOIGxOdleMb2zSlo+jTTzhupaW7GLe7leVrvo0085V2NUhV2RhZU3dKko386yfrTLpMxicCMnPnbsYvLm3la7zyeWXDMNyzsl5syYIEG552jF85WvLhld6dYvPPmx1Vs9Vld6dZMAQvO+i16eAvPLmx1d+dos7PTXTImAILfyvGKzd8+HDh1BOV1dJdNn/wAEwBrpuo93fjHR71m8n0LLPjnl1BOpZXjG9s1vcejTTzkou983rxViQEJOolLdjFvd5t5Wu+h5ZLTMSc+duxi8ubeVrvoeWXAmAINyzslwtmG552jF5q3O4ZXemuuRMAQvPPmx1Vs9Vx4dYvO65qtfp4dhMAa7zyvGOrvztFnZ6a6Zf28rfyuorN3s+HDgTAEE5XV0krZ2f/Ai6nN3oxXN51pXs8sllmtc8iYAgnUsrxje2a3uPRpp5xJ1LS3Yxb3ebeVrvoeWS0zJgCDc7ytGLsubeWr8+WXAPeu7JcLZ9pMAa2552jHVW53DK7011yM3nd82OuWfDs6yYAhed1ktc8+HYYTnleMfCd+dos7PTXTL+3sAEE55XitXez4cOBi87xuopPXO+ZsIyembWfBXAxF1ObvRiubzrSvZ5ZLLNa5hOpu+DG9tN7j0aaecmAISdS0t2MXzebeVrvoeWS0zDc1vWjFq2V3q+zqJgCDcs7JcLZ9vAw3PO0Y+Erc7VZXemuuX9rYAIXnd82OuWfDs6xed1zY2vnnw7CYA1pzyvGPhO/O0Wdnprpl/bynLK6Szd7Phw4EwBBOd1dJK2eej7OsRdTm70Yrm860r2eWSyzWuZMAQvUt4Mb203uPRpp5xJ1Oduxi+bzbytd9DyyWmZMAQbneVoxtbLPV9nUG552Seatd9vAmANbdTO0Y6q3O1WV3prrl1fdm8rvmxtfLPh2EwBC87rmrXPPh2GE55XjHwnfnaLOz010y/t7ABBOeV4pZu9n2cCNOU2lvKL1u03k75Lz8c/MbSEHeLzk834StxARdS0d6MVzedaV7PoWWa1zF6m74Mb203uPRpp5yYAhJ1Oduxi+bzbytd55PLJaZhufOtFNWyu9X2dRMAQbnnaKeatd8OPAxeedox8JW52qyu9Ndcv7WwAQvK75sbXyz4dgvO65sdc8+HZ1EwBBb+V4x8J353DOz010yCc8rpLW9n2cCYAgnO8bxilbPPR+bLPiIupaO9GKe7zrSvZ9CyzWuZMAQbnu5Rje2m9x6NNPOYk6nO3YxfN5t5Wu88nlktMzYAINzu7JWtlnq+wPfzslqrXfDjwJgDXeedox1VudqsrvTXXL+1m8rvJWv08OwmAIXnlzY6558OzqCc8rxjq787hnZ6a6ZEwBrbnvQvuq7d+PTYynO8bxilbnWlo/NlnxEnaUFeSvLgr3yevR/4JgQTqWjvRinu860r2fQss1rmL1LO0Y3tkt7j0aaecmANcnU527GL5vNvK13nk8slpmZbld2Sa4Xf/BMAQe/naMXmrXfDjw6zF5582OqtztVld6a65GwAQvO/gq1+nh2C88ubHV352izs9OomAIJzyvGOrvzuGdnprpkE5ZXSWt7MmAIJzvHejFJrnWlezyyWWfEwnUtG8Yp7vOtK9n0LLTXM2ACDdTddoxbtkt7j0aaecSdTnbsYvm828rXeeTyyWmZMAQbld2SfRd/8B7+doxeatnw48OsmAIXnnzY6q3O1WV3prrkLyv4K16eBMAQvPLmx1d+dos7PTqCc8rxiuc787hnZ6dRMAa4ObXO3dXez8+RlOpzd6MVlzrSvZ5ZLLPjmIO8dZPN+ErcSYGtOdleMU93O0tH0aaecy3U3XaMW7ZJy1fRpp5yYAhJ1Oduxi+bzbytd55PLJaZhuWdkvNn/AMEwBB7+doxeateXDjw6yvjnPk0ubH+ZC3O1W9G7011yLZXx3iz+1H9yA23lfwVa/TwF55c2PhO/O0WdnprpkTAEE55XjFZu/O4Z2enUFvZXSXTZkwBCLqc3ejFc3nWlezyyWWa1zCdSyvGKe7naWj6NNPOTAGtupZ7sYt7uSctX0aaeczJ1Oduxi8ubeVrvPJ5ZLTMmAINyzsl5sw3PO0Y6q3O4ZXenWTAELzz5sdVbnarK706xeXQtengTAELzy5sdXfnaLOz010yMXnzbqKvJp53yztw6jYQk7OObWfBX7QCcrq6S6bP/AIEXU5u9GK5vOtK9nlkss1rmTAGqUZVKe7Upwacecr3V+jTTznNxeypc6WF3U7XUJSdm+i9sjrmAPO0sBi6lSUVT3Ul4UnbM62GwNPD5qKnPK0pP+7FwBOUJSnFN2jZNaytlld6dZqnGliLqUKNRp5c67tld6ZcTbWcY0pOavFLNWuUE3ThDd5s3TcrqOcpN6BCxHA0IyuqFPXi75GxpVobkoU5w3mpLeukle3DXTI0OvV7olfOMrSilpFLNsjRnPeoxjJre500lxefZwA3wo0sO99UqVN3abT4cOHUbXHukd2pCLi1mr3/oVsVJ92clmqcc46q7dr9lzEalaUowhNtOeUnFeCln6wNlOhSoShPuNKm7c5p6PoWWa16CKw1Ccd90KDbV207re67eszi5JQpUpyveS3nbVLM0yfPk4q1OpKMUnHJ21dgN0sFRtLdw1Fvd5t3a76HlktMzZGjGnCcKdKmoNZK9rvoeXUV1iJ3lLfag5W3rZJa3/oHWq725Gcm1bd5vhXfHzJAb4YanSnvU6FNSWjWT8/AlVp91i4zpwnHeVlJ8MrvTXUrzrV490aeUJNXa6bW7LsU516s4xVRpWbb3fuXDrA30qEKMpOlRpxu0rp6rs6zZed1zVa/Tw7DRhp1Z1JbzvGLlF5au+XqLQGu88rxjq787RZ2emumX9ujteVbvVX3YU5XupXm1aPSss3pll1nRKW1XfZWKzb5j1ViY5VtxLgFfaHzfifRS9jN5X2h834n0UvYz0Z4eNX2h0tn/ADdhvRR9iLBX2f8AN2G9FH2IsGVukAAAAEgbdn/OS9DL90TRLNNJtedcCOBw1Z7RSWNrp9ylmo0+mP8AtKX4X0/Z6AEIpxjGLk5NKzk7XfnyJnFqAAAAAAAAYON8r5Tj8msZ3JtTkoxy43kk16zsnM+UcVPY9SL0dSl//ZE6aM41Kz/nCJ4R+S/zDh+uf75HVOF8j6sqmxnGVv8ADrTgrdF/e2d0nXjGrb+ZI4ZABySAAAAAAAAhHjm3nxViZFaPXXiSAAAAAAAAAAAAAAAAAAAAAAAAAEZcM2s+CJEXw114ASAAAAAAAAAAAAAAAAAAAAAAAAAAAhTzi+dJ85+ErPXq0JkIaZ31evWBMAAAAAAAAAAAAAAAAAAAAAAAAAAa5+FDnSXO0Sunk9csl/wbCEvCjrrw6nqTAAAAAAAAAAAAAAAAAAAAAAAAAAACFPwXnJ5vwlbiTIx046vXrJAAAAAAAr47xZ/aj+5Fgr47xZ/aj+5AWAAAAAAAAAAAAAAAACEtY5tZ8Fr1kyL1WuvACQAAAAAAABgyAMAyANdOlCnfdWut3c2AAAABgGQAIyipRcXezyydiQAjCKhFRirJEgAMFLavzVis2+Y9VYunM2xRqPA4mosVWjHdf+HaG7+2/rJjlW3EuKV9ofN+J9FL2MsFfaHzfifRS9jPRnh41fZ0tn/N2G9FH2IsFfZ/zdhvRR9iLBlbpAYAQAAkDbs/5yXoZfuiajbs/wCcl6GX7olb8Omn7OwADg1AAAAAAAAMHF+VFWpDA0IQ3d2piIRnfovfL70jtHD+VfieG/8A2Ye0vp+8fymD5JpR2fiElZLE1Padw4PyZxMZ1cfhI093uNSMt5PXejfT7vWd4v8AIiY1JyrHDIAOKQAAAAAAAEI6PJrPi7kyMVa+TWfF3JAAAAAAAAAAAAAAAAAAAAAAAAACEuGTefBkyMlpk3nwdgJAAAAAAAAAAAAAAAAAAAAAAAAAAAa6fg+DKPOeUnd69ehsIU1aLVpLN+E78QJgAAAAAAAAAAAAAAAAAAAAAAAAADXPwoc2Tz1Tslk9c81/wbCEleUMpOz4O1snr0kwAAAAAAAAAAAAAAAAAAAAAAAAAAAhDwXlJZvwnfiTIQVo6SWb1d+JMAAAAAAFfHeLP7Uf3IsFfHeLP7Uf3ICwAAAAAAAAAAAAAAAAQlrHJvPg9OsmRkruOT14OwEgAAAAAAAAAAAAAAAAAAAAAAAAABgo7V+asVk1zXqy8Utq5bKxWTXMeruTHKtuJefK+P8Am/E+il7GbyvtD5vxPopexnozw8WvtDpbP+bsN6KPsRYK+z/m/Deij7EWDK3yAAlAAAMNXTT0YwGEoPaKThl3KX+p9MQbtnfOS9DL90St+F9P2dfQyAcGsAAAAAAABg838rak1VwFJPmSm5NW4qULe1npDzHyv8b2b1y/fTL6fvH8rV5/1Pkp87bY66P7WenPMfJT522x10f2s9Odvlfln/t/tCleGQAZkgAAAAAAAIpWvlbMkQirJ81LN6EwAAAAAAAAAAAAAAAAAAAAAAAABFq9sr5kiMle3NTz48AJAAAAAAAAAAAAAAAAAAAAAAAAAAAQgmlmrZvjfiTNdOO7FrdjHnN2jpq8+t6gbAAAAAAAAAAAAAAAAAAAAAAAAAABCSbccr2fTpkTNc43lB7kZWle71jk815+H3s2AAAAAAAAAAAAAAAAAAAAAAAAAAABCGS0tm+N+JMhBbsbbsY5t2j16kwAAAAAAV8d4s/tR/ciwV8d4s/tR/cgLAAAAAAAAAAAAAAAABFrNZcekkQkruPNTs+PDLVATAAAAAAAAAAAAAAAAAAAAAAAAAAGDm7Xw9N7PxNRw5+43feZ0iltVW2ViualzHoTHKtuJeeK+0Pm/E+il7GWCvtD5vxPopexnozw8WvtDpbP+bsN6KPsRYK+z/m7Deij7EWDM3SAwAgAAAhgMdRjtFNwxH8qSyw9R8Y/7SZu2d85L0Mv3RK34dNL2ddO6MgHBrAAAAAAAAYPNfKqnKpjtmxTSSc27+Zwf9D0p535TNraOzF0qr7IlqTi0fymJwfJqj3PaO0p71+6RpS00ykv6HojhfJ/x7Gejpe2Z3Tr8ic6k/8AP2VjhkAHBIAAAAAAACEUleySzehMhFp3s083oTAAAAAAAAAAAAAAAAAAAAAAAAAEZJO10nnxJEJO1rtLPiBMAAAAAAAAAAAAAAAAAAAAAAAAAADXTSUXZRXOfg6av1mw105KUW1KMuc1eOmry6wNgAAAAAAAAAAAAAAAAAAAAAAAAAA1zScoXUW1LK+qyenn/wCTYa5ySlBOUVeVknq8nkvP7mbAAAAAAAAAAAAAAAAAAAAAAAAAAAAhBJRdlFZvwesmQptOLalGWbV46akwAAAAAAV8d4s/tR/ciwV8d4s/tR/cgLAAAAAAAAAAAAAAAABCSu43SdnlfhlwJkJNJxzSu+PHLgBMAAAAAAAAAAAAAAAAAAAAAAAAAAYOZtjEU6eAxFJxnvSg7OFKTj98krL7zplHarT2VirNPmPQmOVbcS8+V8f834n0UvYywV8f834n0UvYz0Z4eLX2h0tn/N+G9FH2I3lfZ/zdhvRR9iLBmbp5AAEAAAG7Z3zkvQy/dE0PJOyu+gbPqV++Kth7vuUst9dMSt+HTS9nfBgycGsAAAAAAABg838ocRCe18JhrS36dOU2+FpZL9rPSHlNvf8A5NRdv/469sia+0fyrecQvfJ/x7Gejpe2Z3Tz2xZOG1Wk8qlF73n3WrfuZ6E7fIj/ABJTHDIAOCQAAAAAAAEYu6fOTz4EiK49fQSAAAAAAAAAAAAAAAAAAAAAAAAAEZO1uclnx4kiL4Z8egCQAAAAAAAAAAAAAAAAAAAAAAAAAAEKb3ot70ZZtXj16da0JkIO61vm+FuIEwAAAAAAAAAAAAAAAAAAAAAAAAABCbtKC3oxu7WessnkvPx+5kyEnZxztd9GuRMAAAAAAAAAAAAAAAAAAAAAAAAAAAIQd1fejLNq8evQmRg7rW+b4W4kgAAAAAAV8d4s/tR/ciwV8d4s/tR/cgLAAAAAAAAAAAAAAAABCTs485K748eomReqz49AEgAAAAAAAAAAAAAAAAAAAAAAAAABgo7Vd9lYrnJ8x6cC8c3a86ve/ExVLehuPnb1vUTHKtuJcIr4/wCb8T6KXsZYK+P8QxPopexnpTw8SvtDpbP+b8N6KPsRYK+z/m7Deij7EWDK3TyArYrEVKLhGjhqlecr5RaSVuls0d9FKjRlRw9SpWqylFUrpNOLtK7vbIZTiXQMHP76qdOl3HD1Klao5LuN0nHddpXbdsmZ76KdKi6GHqVatXetSuk47rtK93bJ5DMG2V83bO+cv+zL90SnhMTHF4eNaClFO6cZaxadmn96LmzvnL/sy/dErf1X0/Z2DIBwawAAAAAAAGDym3v/AMmo/wD669sj1Z5TbVqnyhjNX/w6apu642cvY0TX2r/Kl/2Wdj/O0fQz9sT0R5XA7625gXFtRbnGVnrzW7er1HqjR8mMXWgMmDJmSAAAAAAAAhF3vm3m9VYmRjxzbz4okAAAAAAAAAAAAAAAAAAAAAAAAAIydrZtZ8FckRlwzaz4ICQAAAAAAAAAAAAAAAAAAAAAAAAAAGum7xbvJ85+ErPX2GwhT8HWTzeclZ6gTAAAAAAAAAAAAAAAAAAAAAAAAAAGubtKGcleXBXTyevQv+DYQl4UOdJZ6JZPJ6/30EwAAAAAAAAAAAAAAAAAAAAAAAAAAAhTd4vOTzfhK3EmQho85PN+ErcSYAAAAAAK+O8Wf2o/uRYK+O8Wf2o/uQFgAAAAAAAAAAAAAAAAhJ5xzaz4K/DiTIS1jm1nwWvWBMAAAAAAAAAAAAAAAAAAAAAAAAAAYKO1fmrFZt8x6qxeKO1vmrFZt8x6omOVbcS88V8f834n0UvYywV8f4hifRS9jPSnh4lfaHS2f83Yb0UfYjeV9n/N+G9FH2IsGVunlQ2riMTSjTp4alVbqNqVWnDe7murpK8YvD8jxGHwuIdOlGpTlBrn85p71nrnH1nXAwmJw4lGjicLWpY2WGqS35Vt+nCzlBTknHLjpn1maFHEYOVHFzw9Sbl3bulOFnKG/JSXXpZ9Z2gMG5U2ZSqUsI+7R3J1Kk6jje+7vSbt6y7s9Vu+11Uh3PuMubuO+seN+nzETds75y/7Mv3RK3j9K+nObus1OztKKdsrx0fTqGp87dlFZc26vZ9Lzz4EwcGtB72dmvNkGp52lFZq2XDjx6yYAhz8+dHVW5vDK/HrM2lfVa9HAkAIWnlzo6u+XDOy16glPK8lq75cOHHqJgCC3srteeyPKbT3u/dTeab3ldpWu+5o9aeT2r8+1ftr/wDrQr71/lWzZgd7vpgs1fflw47kj0slOz3ZRTtleN7Pp1PNYN7u08HKzaVR3twvGS9rPUGn5XtBXhFqfO3ZRWXNur2fnzz4GXvZ2a82RkyZlkGp52lFZq2XDjx6xaefOjqrZaLt6yYAhzr6rXo4C08udHV35vDOy16iYAglPK7Wrvlw4cQlLK7XnyJgDXBT5u9JaPey1fSs8lrkZSnZXlG9s+bx6dRHjk1m9XcmBCSnaW7KKdsrxvZ9OoanzrSirrm3Wj8+efAmAIvezs15sjDU87Sjqrc3hlda9ZMAQtPPnLXLLRdvWOddZrXo4EwBBKeV5R1d+bwzsteoJSyu1q75cOHEmAIJSurtWtnkIqfN3pReXOtG130rPLiTAEEp2zlG9vo8enUNTtK0op25t43s+l59RMAQam960opWyy0fb1B72dmvNkTAEGp52lHVW5vDK616xad3zlrllw7esmAIc66zWvRwCU8ryjq783hnZa9RMAQSlldrV3y4cOJhqfNu0+my/wCTYRlwybz4OwGIqfN3pReXOtG130rPLiLTtnKN7dHHp1JgCElO0t2UVlzbxvZ9Lzz4Bqd5WkkrZZaPt6iYAg97g1qrZdoannaUdVbm8MrrXrJgCFpXfOWuWXDtHOus1rnlwJgCCU8ryjq783hnZa9QSlldrV8OHAmAIJTurtWtnlq+0RU7R3pReXOtG130rPLiTAELTt4Ub21tx6dQ1O0t2UVlzbxvZ9Lzz4EwBBqd3Zq1sstH29Qe9nZrVcO0mAINTztKOqtzeGV1r1i07vnK18suHaTAELSuucrXzy4BKeV5R1d+bwzsteomAILe4tavh2GIKdld9N7rNu/DPT/g2GumrRfNlHnPKTu9X59P7yAzFTtHelF5c60bXfSs8uItO3hRvbW3Hp1JgCElPnbsorLm3jez6XnnwyDU7u0klbLLR9pMAQalnZrVcOHENTztKOqtzeGV1r1kwBDnXea1yy4C0rrnLXPLh2kwBBKeV5R1d+bwztx6gt7i1x4dhMAQSndXlG1s8tX29YSnaO9KLdudaNrvpWeXEmAINTt4Ub21tx6dQ1PnbsorLm3jez6XnnwJgCDUruzSVsrriGpZ2a1XDhxJgCFp586OqtzeGV1r1jnXea16OBMAQtO6zWueWq7eoJTyvKOrvzeGdlr1EwBralvQu75u9l5n5zKU7xvKLSWeWr7esTV5Q5snaXB2Syeuea7eBMCCU7RvKLds7R1fTr1hqdnaUb21tx6dSYAg1PnbsorLm3jez6XnnwDUruzXmyJgCDU87Naq2XDjxFp586OqtzeGV1r1kwBDnX1WvRwFp5ZrXPLVdvUTAEEp5XlHV3y4Z249Rlb2V2vPkSAEEp828ovLOy1fmzy4hKdleUW7Z2jq+nUmAINTs7Sje2WXHp1DU+duyisubeN7PpeefAmAIPeu7NebINTztJaq2XDjx6yYAg1PPnR1VsuGV1r1jndK16OBMAQtPLnR1d8tVw49QSnleUdXfLhw49RMAa4b1s3xd7rz5cTK3+bvSi8udZWu/NnlxEPBeUlm/Cd+JMCCU7K8ot2ztHV9OoanZ2lFO2V48enUmAINT527KKy5t43s+l558A967s15siYAg9/O0ks1a64cePWaMcp8mlaUfDhbLhvK/HrLRXx3iz+1H9yA3c6+q16OBjn5c6OrvzeGduPUTAEEp5XktXfLhw49Rlb2V2vPkSAEEp83elF5c60bXfSs8uISnZXlFu2do8enUmAINTs7SinbK8dH06hqfO3ZRWXNur2fS88+BMAQe9nZrzZBqedpRWatlw48esmAIc/PnR1Vubwyvx6zNpX1WvRwJACFp5c6Orvlwzsteow1O8bu/Od7Lhnbj1GwhLWOUnnwdrZcQCUrq7XnsglPm70ovLnWja76VnlxJgCCU7K8o3tnlx6dRJTs7SinbK8b2fTqTAEGp87dlFZc26vZ+fPPgZe9nZrzZEgBBqedpRWatlw48esWnnzo6q2Wi7esmAIc6+q16OAtPLnR1d+bwzsteomAIJTyu1q75cOHEJSyu158iYAhFT5u9KLy51o2u+lZ5cQlOyvKN7Z83j06kwBCSnaW7KKdsrxvZ9OoanzrSirrm3Wj8+efAmAIvezs15sjDU87Sjqrc3hlda9ZMAQtPPnLXLLRdvWOddZrXo4EwBC08ryjq783hnZa9RQ2wqverEbs4rJuW9G949Czyfn9R0SjtX5qxWTXMeruTXlW3EvPFfH+IYn0UvYzeV8f4hifRS9jPSnh4lfaHS2f834b0UfYiwV8B834b0UfYiwZobp5AAEABgDJu2d85f8AZl7Ymghs/Z9GW0LOeJt3KTyxNRPWP+4rf1dNL2ejBhKysZM7YAAAAAAAAweR2h881H//ANH+09ceR2h88VPSP9or71/lWzfhPHsP6RHpzy+E8ew/pEeoNXyvaCGQAZVgAAAAAAAEYq18nrxdyRGOV7pIkAAAAAAAAAAAAAAAAAAAAAAAAAIyztk9eDsSIy4ZXzAkAAAAAAAAAAAAAAAAAAAAAAAAAABCCstGs3q78SZCCai04pZvJO/ECYAAAAAAAAAAAAAAAAAAAAAAAAAAhJXlDJuzvk7WyevSTISTco2inZ6t6ZMmAAAAAAAAAAAAAAAAAAAAAAAAAAAEIKyeTWb1d+JMhBNLRLN6PzkwAAAAAAV8d4s/tR/ciwV8d4s/tR/cgLAAAAAAAAAAAAAAAABBq7jk9eDsTIyTvHJPPsAkAAAAAAAAAAAAAAAAAAAAAAAAAAMFHaytsrFZPwHq7l45m2sLCpga9aTqqUYOyjWmovrinZ/eia8q24lwivj/AJvxPopexlgr4/5vxPopexnpzw8OvtDpbP8Am/Deij7EWCvs/wCb8N6KPsRYMrdPIYAJAAADfs35y/7Mv3RNBHZ2Pwcdo3li6CXcpK7qLpj5yl/V00vZ6IGE7q6MmdsAAAAAAAAYPI7Q+eanpH+09ceR2h881PSP9or71/lWyttKvUw2GVajNwqRqQtJcOcke3Wh4TbPiH/ch+5Hu1obvlx+ms/z/wDRVkGDJhWAAAAAAAAQirJ81LNvImRjbO1tXoSAAAAAAAAAAAAAAAAAAAAAAAAAEZK9uanZ3z4EiMrO17a8QJAAAAAAAAAAAAAAAAAAAAAAAAAAAa6cd2LW5GHObtHTNvPrev3mw100lF2UVzn4OmvtA2AAAAAAAAAAAAAAAAAAAAAAAAAADXON5Qe5GW7K93rHJ5rz8PvZsNc0nKF1FtSyvro9PP8A8mwAAAAAAAAAAAAAAAAAAAAAAAAAAAIU47sWt2Mc27R69fv1JkKaSi7bur8HrJgAAAAAAr47xZ/aj+5Fgr47xZ/aj+5AWAAAAAAAAAAAAAAAACEldx5sXZ3u+GWqJkJJXje2uV+rgBMAAAAAAAAAAAAAAAAAAAAAAAAAAYKO1VbZOK5qV4N5cS8czbOJw9PZ+IozrUYVJwdoOaTf3E15Vt6y4RXx/wA34n0UvYzeaMf4hifRS9jPTnh4VfaHSwHzfhvRR9iN5XwHzfhvRR9iLBlhvnkABKAAADfs35y/7MvbE0G7Zvzl/wBmXtiUv6uml7Q7QAM7aAAAAAAAAweR2h881PSP9p648jtD55qekf7RX3r/ACrZT2vCU8C1FNtTi3boUk2e6Wh47E+LVfsP2HsE00mjb8ufqsfz/wDRVkyAYlgAAAAAAAEIu9+cnm9CZGLvfNPPgSAAAAAAAAAAAAAAAAAAAAAAAAAEJO1uclnx4kyMna2aWfECQAAAAAAAAAAAAAAAAAAAAAAAAAAGum1KLalGXOavHTV5da0NhCm24tuSlm1eK8+gEwAAAAAAAAAAAAAAAAAAAAAAAAABrnJKVNb8VeVrPWWTyXn49SZsISbUoc6Ku7Wa1yeS/vgTAAAAAAAAAAAAAAAAAAAAAAAAAAACEHvRbUoyzavHTXTrJkINtO8lLN5rr0JgAAAAAAr47xZ/aj+5Fgr47xZ/aj+5AWAAAAAAAAAAAAAAAACEnZx5yV3bPjlwJkZOzjzkrvjxAkAAAAAAAAAAAAAAAAAAAAAAAAAAMFHarvsnFc5PmPTgXijtZ32Tis0+Y9CY5Vt6y84aMf4hiPRS9jN5Xx/iGI9FL2M9OeHhV9odLAfN+G9FH2IsFfAfN+G9FH2IsGWG+eQAwShkwABiTai2k20tFxI7PxVZbQutn4mT7lLJSp31j/vJm/Znzl/2ZfuiU1PV00vZ14ScoRk4ODau4ytdeZ2yJgGdtAAAAAAAAYZ4mfzjVv5TV9sj2x4mUlUxrnHwZ1pyXU3JoV/JVS3LfV/lT+yz1tH+TD7KPJyW9Bx6VY9Js2tLEbNwtadlKpShJ7ul2kzb8riE1WwYMmJYAAAAAAABGPHr6CRCPHNvN6qxMAAAAAAAAAAAAAAAAAAAAAAAAARb06+gkQlwzaz4K4EwAAAAAAAAAAAAAAAAAAAAAAAAAAIQd1q3m+FuJM103eL50pc55yVnq/Np/eYGwAAAAAAAAAAAAAAAAAAAAAAAAAAQk84q7V30Xvl6iZrm7ShzpK8uCunk9csl2cDYAAAAAAAAAAAAAAAAAAAAAAAAAAAEIO61bzfC3EmQpu8XnJ5vwlbiTAAAAAABXx3iz+1H9yLBXx3iz+1H9yAsAAAAAAAAAAAAAAAAEZaxz49BIhJ5xzks+CvfLiBMAAAAAAAAAAAAAAAAAAAAAAAAAAYOVtnEVVgcTTWErzhuNd1TgortlfLqOqUdrfNOKzb5j1Via8q29ZecK+P8QxHopexlgr4/xDEeil7GenPDwq+0OlgPm/Deij7EbyvgPm/Deij7EWDLDdPIACQAAQG/Znzl/wBmXtiV3eztrwuS2bHFd8cqlG/cpawfTHzlNT1ddH3egBhGTO2gAAAAAAAMPQ8NS/mUuv8Aoz3L0PDUv5lLr/oyK/kqpblcPQbF+ZcD/wDr0/2o8+d7YmWyqMb5QvBdSk0l2JG/5XrCYdAAGFYAAAAAAABGPHNvPiSIx0eTXWSAAAAAAAAAAAAAAAAAAAAAAAAAEZcM2s+BIjLhk31ASAAAAAAAAAAAAAAAAAAAAAAAAAAAhTvuu7k834StxJkIaZqSzfhdYEwAAAAAAAAAAAAAAAAAAAAAAAAABCV96GclnwWuT1JkJX3oZSefB6ZPUmAAAAAAAAAAAAAAAAAAAAAAAAAAAEIXtq3m9VbiTIR00azevWTAAAAAABXx3iz+1H9yLBXx3iz+1H9yAsAAAAAAAAAAAAAAAAEZaxzaz4IkRlqsm8+AEgAAAAAAAAAAAAAAAAAAAAAAAAABgo7W+acVm3zHqXjm7YVfvfimpQVPceTi2+25NeVbesvPmjHeIYj0UvYzeaMd4hiPRS9jPTnh4NfaHRwHzfhvRR9iLBXwHzfhvRR9iLBmhvnkBVx+JqYXDSqUqLqzSdknZLK92+gq4vaNSlhsFKMqcJ4hXblBySW7d2SzfAjJETLqA5ixteqsNSw1ShVqVoym6u69xRVlpe97tLUxDH4nERo0qMaUMRLundHK7jHcdnbpu2hlO2XTLGzPnL/sy/dE5+BxEsThlOpFRqKUoTSeW9FtO3YdDZnzl/2ZfuiVv6r6UYu7JkAztoAAAAAAACFX+VP7LPEUcp0ev+jPb1f5U/ss8RS/mUev+jIr+SqluVw7+xPmun9qf7mcA7fyfqd12VB2tapUj2Tkj0Pk+iYdMGDJgWAAAAAAAAQjo8ms3q7kyMVa+uvTckAAAAAAAAAAAAAAAAAAAAAAAAAIy4ZN58HYkRkr2116bASAAAAAAAAAAAAAAAAAAAAAAAAAAA101aLylHnPKTu9X59P7yNhCCtG1ms3q78QJgAAAAAAAAAAAAAAAAAAAAAAAAADXNXlDmydpf6XZLJ655rt4GwhJXlB2eT4O3B9pMAAAAAAAAAAAAAAAAAAAAAAAAAAAIU1aLyks34TvxJkIKyeqzervxJgAAAAAAr47xZ/aj+5Fgr47xZ/aj+5AWAAAAAAAAAAAAAAAACElnHKTz4O1suJMi1nHXJ9IEgAAAAAAAAAAAAAAAAAAAAAAAAABgo7W+acVk1zHq7l4o7WVtk4rXwHxuTXlW3rLzZXx3iGI9FL2MsFfHeIYj0UvYz1J4eDX2h0sB834b0UfYiwcHHrF97Nn1MJCpU3KavCDs95wtFvpSZu2Dgq2CVenUUlC8bb0r70rc6S6E37DHE/s9Ga/Wcuniabq4arTjbenBxV/Oiv3PF0cNh44dUZSpwUZxm2k8lo7P2FwFsKxOHJhgMVh3SxFJ0Z106jqQbai99ptJ2ejS4EqeBxWHVGtRdGpXj3Tuik3GMt97zs7O1mkdQEYTulWwGHnhsMoVJRlUlKU5uOm9Jtu3aXdnUYS2sqjdTeVGWSqSS1XC9uJrLGzPnL/sy9sSt4/StpTm7rypqSablZx3XaTWX9H5zEqalvXcuct12k106dDz1RsBnbkHFNvXPzsOCd85ZyUvCfC3u0JgCG4s85ZyUvCfC3qy0943VfjrfVkwBr7mss5ZNy8J8b+rPT3GVBK2csm34T4/8AnQmANVSKVKWuUXq2eJor/Eo+bz+ZnuKv8qf2WeIpfzKPX/RkV/JVSeVtRSS1yVtWXvknN19nYunO6VPE1aa3ZNO197pyfOea8xSOn8macadHGKKsniW/vcItnpfI/GRy7EoKTldy5y3XaTXTp0PPVBxTvrnbiyYPOXa3TTvnLOSl4T4W9WWnvM7izzlm1Lwn5vdoTAENxX4631ZjuaVs5ZScvCerv6s9PcbABBQSt4WTbzk+P/kKCTTW9krZtkwBqp01Dd1W6nFc9u66XfV5asyqaSSvKyju+E9Pf5zMVZPJLN6EwNcqakpJuXOjuu0msvN0PPUy4KTldy5ys7Sa6dOjXVEwBBxTvrnbiw4J3zlnJS8J8LerLT3kwBDcV34WbT8J/wB8NBuq611vqyYAgqaVs5ZScvCerv6s9OroCglbOWTbzk+JMAQUEmnd5Ky5zMRpxju2cubHdV5N5Za9Ly1ZsAGtU0kleVlHd8J/3fziVNSUruXOjuu0msvN0PPXU2ACDgm5XcucrO0muzo11DinfXO3FkwBrdNO+cs5KXhPVW9WWnvM7iu85Zu/hP8AvhoTAENxXXhZO/hMwqaVs5ZScvCerv6s9OroNgAgoJWs5ZNvOT4mHBJxau93LOT/ALZsISV7c1PPjwAxGnGO7Zy5sd1Xk3llr0vLVme5pRteWm74T/u/nJgDXKmpKSblzo7rtJrLzdDz1WZlwTcm3LnKztJrs6NSYAg4p31zs/CZh0075yzkpeE9Vb1ZadfSbABDcV27yzd/Cf8AfDQbius5ZO/hMmANappWzllJy8J6u/qz06ugyoJWzlk285PiTAEFBJxacslZc5/2zEaaju2cubHdV5N5Za9Ly1ZsAEO5x3bXla274T/u/nMSpqW9dy50d12k1lnp0PPVZmwAQcE3Jty5ys7Sf9rUOCd9c2n4T4EwBrdOLvnLOSl4T1VvVlp19LM7iu3eWbv4T/v7iYAhuK6zlk7+EwqaVs5ZScvCerv6s9OroJgCCglbOWTb8J8SNOmopZWauklJtWb1fn/5NprpR3YtbkYc5u0et59b1ARpqO7Zy5sd1Xk3llr0vLV5me5q1rytbd8J/wB385MAa5U1Leu5c6O67Sayz06HnqszLgm5N72as7SaJgCDine7ebTyk+Bh0097OWclLwnqrerLTr6TYAIbiu85Zu/hMbiuneWTv4T/AL46EwBrVNK2cspOXhPV39WenuMqKVtcm+LJgCCgk4tOXNVleTfb06amI01FRScubHdV5N5efpeWrzNgA1umnG15Wtu+E/7v5xKmpb13LnR3XaTWWenQ89Vn2GwAQcU22281bKTDgnfN5tPKTWhMAa3TTvnLOSl4T1VvVlp19JncV3nLN38JkwBDcV1nLJ73hP8AvjoFBK2cspOXhPjf1Z6e4mANThzoNK+627uTyun2klBJxacuarK8m+jXp01MTinKm9yMrSvd6xyea8/DqbNgGtU1FRScubHdV5N5efpeWodNOLV5Wcd3wn/d/ObABrlTUt67lzo7rtJrLPToeeq/oZcE23d5qz5zJgCDgnfOWbTyk+Bjuae9nLOSl4T1VvVlp19JsAENxX1ebvqxuK6zlk21zn5/foTAEFBK2cspOXhPjf1Z6e4KKVrXyvxZMAQjTUXGzlzVZXk30a9OmrMKnFKKTlzY7qvJvLz9Ly1NgAg6cWmrys1u5Sf9385iVNS3ruXOjuu0mss9Oh56r+hsAEHFO7e9nlk2HBO/hZtPKT4f+CYA19zWecs2peE+FvVlp7zO4r3u9b6smAIbiyzlk3Lwn5/Vnp7goJWzllJy8J8b+rPT3EwBrpw3Vpazekm9WFTUXGzlzVZXk30a9Ly1Zmmt2LW7GObdo6a6kwNappJJOXNjuq8m8v6vzh00003Kzju5Sa/t+c2ADXKmpb13LnR3XaTWWenQ89UZcU27t59DZMAQcE733s2n4T4f+NCvjqa5NLOWdSEvCfCUfVlp7y2V8d4s/tR/cgNu6r8db6sbi5ucubJy8J8b+rPT3EwBBQStnLKTl4T439+gUUmtculsmANcaai42cubHdV5N9GvS8tWZVNJJJyyju5yb/t+cmAISpqSablZx3XaTWX9H5zEqalvXcuct12k106dDz1RsAEHFNvXPzsOCd85ZyUvCfC3u0JgCG4s85ZyUvCfC3qy0943VfjrfVkwBr7mss5ZNy8J8b+rPT3DuaTjZN2k5ZyeV79uunuNhCSu482Ls758MtUAUUmmr5dLZiNNR3bOXNjuq8m8stel5as2ADWqaSSvKyju+E9Pf5xKnGSkm5c6O67Say83Q/ObABCUFJyu5c5brtJrp06Hnqg4p31ztxZMAa3TTvnLOSl4T4W9WWnvM7izzlm1Lwn5vdoTAENxX4631ZjuaVs5ZScvCerv6s9PcbABBQSt4WTbzk+P/kKCTTW9krZtkwBrjTUd2zlzY7qvJvLLXpeWrCppJK8rKO74T09/nNgA1ypqSkm5c6O67Say83Q89TLgpOV3LnKztJrp06NdUTAEHFO+uduLDgnfOWclLwnwt6stPeTAENxXfhZtPwn/AHw0G6rrXW+rJgDWqaVs5ZScvCerv6s9OroKG2aEZbJxF99bqlNbtSSu/Pnms9HkdIo7WVtk4vmpXg9OJNeVbesvNGjHeIYj0UvYzeaMd4hiPRS9jPUnh4NfaFDaGEbjs2rSq42VedNKFKjVUUrQV2m/By7To7Bw1ag8RPEUcTCpNxvKvXVRysnxXQaMfSqVNn7OlShi5ShBNPDNJrmpZ3N2walSUsTCrLGOcHFNYlptZPSxiry9S05o7AAOjgAADDaSbbslxZLZuMwy2jd4iil3KWbmumJEsbLS75aL+TL90Smp6uuj7w7MZKcVKLTi1dNcUSMGTM3AAAAAAAYA1YmcaWGq1Ju0Ywbb6EkeLpfzKXX/AEZ6/avzVjPQz/azyMP51Pr/AKMiv5aqTytnU+T148rjdNOcZ9sUv/qcs6uwPDxP/t/qenr/AI5IdkAHmrgAAAAAAAIxtZ2trwJEIu6fOTzehMAAAAAAAAAAAAAAAAAAAAAAAAARlbK9teJIjJ2tzks+PECQAAAAAAAAAAAAAAAAAAAAAAAAAAEKdt123bXfg6a+0ma6ct6Le9GXOavHTV5da0fnA2AAAAAAAAAAAAAAAAAAAAAAAAAADXO29C+7e+V9dHp5/wDk2GucrSgt+MbytZ6yyeS8/HqTNgAAAAAAAAAAAAAAAAAAAAAAAAAAAQhbddt3V+D1kyFOW9FvejLNq8dNdOsmAAAAAACvjvFn9qP7kWCvjvFn9qP7kBYAAAAAAAAAAAAAAAAISteN7a5X6uBMhJ2cecld2z45aICYAAAAAAAAAAAAAAAAAAAAAAAAAAwczbGIoR2diqTrUlU3HzN5Xv1HTKG1rPZOLd4vmPRaE15Vt6y82aMd4jiPRS9jN5ox3iOI9FL2M9SeHgV9oQxtadHZeB7lia1KpKEVGFGkpyqc1cGbNgbsuU1J1sRUxMpRVVV4bko2WSsvvIJUsdDCYahiJ0cZhqMaiqRjvKF4pWd8nfoN2w+5yjiKvKKmIxEp7taVSG401klu8DHHL059XVBgF3IAAQFjZfzl/wBmXtiVm7Jv2EtmYqK2jfudZ/4UtKb6YlNT1ddH3h6EyRjLeipJNXV7NWZIzN4AAAAAAGAKO2pbuyq+dt5KL6m0v6nlYfzqfX/RnpflEm9kVLfTg/8A5o81D+dT6/6MrX8tVJ5WzofJ9NY3GPednTp83gs55/30HPLGxsX3LbksLuX7tR3t6+m63w/93qPV1omdOcEcvSmTBk8xcAAAAAAABGLbvmnnwJEYu99deixIAAAAAAAAAAAAAAAAAAAAAAAAARk2rZpZ8SRGTtbX7kBIAAAAAAAAAAAAAAAAAAAAAAAAAACEG3F3kpZvNK3EmQg7xvdvN6q3ECYAAAAAAAAAAAAAAAAAAAAAAAAAAhJtShaSV3o1rk9CZCTtKCu83wV+D7CYAAAAAAAAAAAAAAAAAAAAAAAAAAAQg21m1LN5pecmQi7rVvN6q3EmAAAAAACvjvFn9qP7kWCvjvFn9qP7kBYAAAAAAAAAAAAAAAAIt5xzSu+PEkRbzjrm+CAkAAAAAAAAAAAAAAAAAAAAAAAAAAMFHa7vsnFZp8x6F45m2MRFbOxVPcqt7jV+5u3aTXlW3rLz5Xx3iOI9FL2M3mjG+I4j0UvYz1J4eBX2hqwtPHYH/MYTCxxdPE0qbce6KEoNRS46ou7Lw1eFbE4vFQjSq4mUX3OLvuJKyu+ks4D5vw3oo+xFgyRD0LWAAWUADAGSxsv5y/7Mv3RKxZ2X85f9mX7oldT1ddH3h2wAZW8AAAAAAABzdv8AzVU+1H9yPMQ/nU+v+jPT7f8Amqp9qP7keYh/Op9f9GVr+Wqk8rZrwM3S+VmB5t1WpVKad9LLe/obDFBwjtvZkpNL/FlFN+enLL73Y9m3rP8AE/7IevBgyeQ6AAAAAAAAIR0ebeb1ViZGOjzf3kgAAAAAAAAAAAAAAAAAAAAAAAABGXDNrPgrkiMuGb+4CQAAAwAMgAAAAAAAAAAAAAAAAAAAABrpu8XzpS5z8JWer82n95mwhC9s3J5vwusCYAAAAAAAAAAAAAAAAAAAAAAAAAA1zfOhzpLnf6VdPJ65ZLs4GwhK+9Gzks+HHJ6kwAAAAAAAAAAAAAAAAAAAAAAAAAAAhTeTzk834StxJkI6ZtvN69ZMAAAAAAFfHeLP7Uf3IsFfHeLP7Uf3ICwAAAAAAAAAAAAAAAAQlrHOSz4K98uJMjK945vXgBIAAAAAAAAAAAAAAAAAAAAAAAAAAYKO1vmnF5t8yWqsXijtf5pxWb8B6k15Vt6y8yaMd4jiPRS9jN5ox3iOI9FL2M9WeHgV9odHAeIYb0UfYiwV8B4hhvRR9iLBlhunkMAEoAAAMbNqY7vhzcNh2+5SydeS4x/2GSzsr5y/7Mv3RKanq66PvDsq9s9SRgyZW8AAAAAAABzdv/NVT7Uf3I8xD+dT6/6M9F8o6jhgIQVrVKqi79CTf9DzsP51Pr/oytfy1UnlbNFWnOe0NnSirqGKg5eZae1osBO1ai+itTb/ABI9meJQ9YZMGTyHQAAAAAAABGPHJrPiSIR45NZvV3JgAAAAAAAAAAAAAAAAAAAAAAAACMuGTefAkQktMm8+DsBMwZMAQdWCm4b8d/d3t2+dumxrwWJjjMHRxME4xrQjNJ6pNXONtHG08D8oJ1qsZOEdnyk3HzTKXyA2jPFYGvhas5znQlHdb0UN1JJfhfaaPBadOdSOIwjP3h60yAZ0gAAAAAAAAAAAAAAAAAAEIeC7qSzfhO/Ema6atF5SXOfhO71fn0/vIDYAAAAAAAAAAAAAAAAAAAAAAAAAAIS8KGUnnwemT1JmuavKHNk7S1Tslk9c8128DYAAAAAAAAAAAAAAAAAAAAAAAAAAAEIXtmms3q78SZCmrReUlm/Cd+JMAAAAAAFfHeLP7Uf3IsFfHeLP7Uf3ICwAAAAAAAAAAAAAAAARescm8+DJEJaxybz4O1suIEwAAAAAAAAAAAAAAAAAAAAAAAAABg5e2pYlbPxCp0abpbj3pTqtSXUt137UdQo7W+acXk1zJau5NeVb+svMmjHeI4j0UvYzcaMd4jiPRy9jPVnh8/X2h0sB4hhvRR9iN5owHiGG9FH2I3maG+eQABADACAtbK+cv+zL90So1dNXt1GzZeHb2jbu9Zf4UtGumPmKanq7aPvD0QMGTK3gAAAAAAAOJ8ppf5fDx4urvfcotf1RwYfzqfX/AEZ2PlOv8xg30Rqe2Jx4fzqfX/RlKflhz/eVsyvDp/bj7UCvj6sqGCq1qbtOnHei30rNHt4z9D2hkwtAeO6MgAAAAAAAjFWv19JIjFWvklnwJAAAAAAAAAAAAAAAAAAAAAAAAACMle2XHpJEZK9rJPPiBIwZMAeR+VtaNLFVoNNurg3BW4Pny/oUf/8AHUlTxWOhN7smoRSfF8529TK+3K8tqwlj6Vozlh1eCfg23lJZ+aTNuxpQpbfpOTjBOrRV3lm6VRLtbPa2bfi2p++P9pc/+p78EKVWFanGpSnGcJK8ZRd011kzxXRkAAAAAAAAAAAAAAAAAACEFZaWzfG/EmQppqLTjGObdovz6gTAAAAAAAAAAAAAAAAAAAAAAAAAAEJK8ouzdn02tk+0mQkm5Q5sXZ3u3pk81/fEmAAAAAAAAAAAAAAAAAAAAAAAAAAAEIKyta2b434kyEFaOcVHN5J+fUmAAAAAACvjvFn9qP7kWCvjvFn9qP7kBYAAAAAAAAAAAAAAAAItXcevpJEJJtx5qdnx4ATAAAAAAAAAAAAAAAAAAAAAAAAAAGCjtf5pxX2HxLxzNsUX3txU+6TitxvdTVn6ia8q39ZedNGO8RxHo5exm80Y3xHEejl7GerPD5+ntDo4DxDDeij7EWCvgPEMN6KPsRvM0N08gKu0ZYiGDqSwzhGai25S/wBKs80uLK8qlavHAUI1503VpOpOcbbzso5Z+eXqIymK5dIHGpV8TiatLByxE4OLq79WCSlJRkkuFlrn1GaNbEYp0cLLEThKPde6VIJKUtySiuGV73fUNydjsFnZXzl/2ZfuiczZtWpVwv8Aiy36kJzpuVrb27Jq/qOnsr5yfoZfuiV1PVfRjGph3AAZW8AAAAADBkwBwPlN/Owv2Z//AFOND+dT6/6Mubd3ntyefNVGOX3v3FOH86n1/wBGc9Oc6sfy55zlbNWKpOthatJWvODir6Zo2g9weowtXlGGpVt3d7pBSte9rq5tK2zPmzC+hh7EWTyLfUujIMGSAAAAAAQirXySzehMjG2dra8CQAAAAAAAAAAAAAAAAAAAAAAAAAhJXtzU8+PAmRlZWvbXiBko7Qxqw8qdC0t+tCo4yX+ndjcvHlPlxKajg405SjKaqRvF2drK/qudvj6campFZRM4hz9n4eMsAu6JSVanG/TbcSfsK21aU8NVoYrDqKdOUGr6b0ZLdb6cnLtOph6XcaFOkndQio36bIrbUip0KcXo60E/xI9atv1ffCj03yaz+T2A9DE6ZR2JCNLZGGpwVowhurqRePG1fe38rxwyACiQAAAAAAAAAAAAAAAA100oxaUYx5zdo6avPrepsNdNpxe64tXfg6a+0DYAAAAAAAAAAAAAAAAAAAAAAAAAANc0nKm3CLtK93rHJ5rz8Ops2GuTW9C7im3lfXR6ef8A5NgAAAAAAAAAAAAAAAAAAAAAAAAAAAQgrRaUYxzbtHTXUmQg04u27q/B6yYAAAAAAK+O8Wf2o/uRYK+O8Wf2o/uQFgAAAAAAAAAAAAAAAAhJXcebF2fHhlwJkJWvG9tcr9XACYAAAAAAAAAAAAAAAAAAAAAAAAAAwUdrK2yMXklzJacS8UdrW70Yu1vAloTXlW/rLzBoxviOI9HL2M3mjHeI4j0cvYz1Z4fPU9odHAeIYf0UfYjeaMB4hh/RR9iN5mjhvnlCtT7rRqU7234uN+i6K1TAt0sOqVd06uHW7GaindWs019xcAwZwod7NyFJ0cROFem5PurSe9vO8rrrHe7cp0e4YidOrS3v8RpS3t53lded5l8wRiDdLVhcPHC0I0oylKzbcpaybd2397LWzMNh57W7rKhTlU7k3vuCb1iteo1FrZPzl/2ZfuiV1PV00Z/xHZdOElJOEWpLdaa1XR1CVOEt7ehF7y3ZXWqzyfa+0mDK9BBwi73infXLUOnB3vCLu1J5atWs/UuwmAIdzhnzI85qTy1atZ+pdhncj9Fa3049JkAR7nDLmRyk5LLRu9315vtCpwVrQSs3JZaN6v1vtJADy23YqO02kkluLQ59NJVqWWjfsZvx+InidpYlzUV3Oo6cbLVI0w/nU+v+jOelOdWP5c4+1pRiklZWStpwDjFpppNNWeXAkYPcHoNmU4y2Xh9+Kk5UYxk2lzklo+19pbcItu8U765alHYeIpYjZdF0pbygu5yyatJZNHQPJvGLTEukIunB3vCLvJSeWrVrP1LsHc4Z8yObUnlq1az9S7CYKiG5H6K1vpx6R3OCtzI5Scllo3e76832kwBBQgrWhFWbay4vV+thQimmopWyWWhMAaqcIK26ocxOMd1W3V0epdhJU4JJKEUkt1K2i6OozHjnfMkBrlThJSUoRakt2Sa1XQ/NmzMqcJb14Re8t2V1quh9r7SYAg4Rd7xTvrkHTg73hF3kpPLVq1n15LsJgCG5C75kc2pPLV9PqXYNyN1zVrfTj0kwBBU4K1oR5snJZaN3u+vN9oUIq1opWbay4vV+smAIKEU01FJpWWWgjThHd3YRW7HdjZaLLJebJdhMAQVOCikoRslupW4dHUYlThJSUoRe8t2V1quh+bNmwAQdOEt68IveW7K61XQ+19ocIu94p3tfLo0JgDW6cHe8Iu8lJ5atWs+vJdhnchnzY5veeWr6fUiRTwu08Li8ZiMLRm5VcO7TVmlfil02/qiYiZ+4Frcjdc1ZO+nHpMKnBWtCK3ZOSy0bvd9eb7TEa0ZV50UnvRjGTfDNtf0NhAioRVrRSs21lxephxjFwa3ItZK64Pguw2EZcM7ZgRjThHd3YRW6t2NlouhebJdh5z5VYanVxWzYuMVGHdFa2qslb1npjz+369KW08Nh969WFKdRxtom4pP1M0fGmY1YmP8AP/ZFuFFxi73indWeWqIV6FOukprSUZddndGwHoKN/wAlcRHF4zHvcsqcaVOzzu4yqZno+5wd7wi7tSeWrVrPryXYea+SrhS2ttKjfnSVOSVtVnf2o9QYPlREas4/y/2XrwjuRu+as3vPLV9PqQ3I3XNWTusuPSTBmS1qnBWtCK3ZOSy0bvd9eb7TKhFWtFKzbWWjepMAQUIppqKTirLLRdHqQjThHd3YRW6t2NlouhebJdhMAQ7nDdtuRtbdtbh0dRiVOEt7ehF70d2V1quh+bN9psAEHCDcm4Re8rPLVdHrYcIu94p3aenRoTAGt04O94Rd5KTy1atZ9eS7DO5G75qzd3lq+kmAIbkbrmrJ3WWj6fWFTgrWhFWk5LLRu9315vtJgCChFWtFKzbWXTqRpRg0pLucnFyinBWsr6epJ+dG0hBtq7aeb0VuICNOEd3dhFbsd2NlouhebJdg7nDdtuRtbdtbh0EwBrlTpy3t6EXvx3ZXWqzyfmzfaZcItybinvKzy1XR62TAEHCLveKd2m7ritDDpwd7wjzpKTy1atZ9eS7DYAIbkbvmq7d3lx6RuRy5scnvLLR9PrZMAQVOCtaEVaTkstG73fXm+0KEVa0UrXay6dSYAgqcE4tQinFWWWi6PUuwxGnCKiowilGO7Gy0XQvNkuw2ACHc4Nbu5G1t21uHQYlThLe3oRe9HdldarPJ+bN9psAEHCLbbim2rO61QcIu94p3aby4rQmAIdzg78yPOkpPLVq1n15LsG5G75qzd9OPSTAENyGXNjk95ZaPp9b7QqcFa0Iq0nJZaN3u+vN9pMAapKMZU7OEbydk1m8m2l5+P3MkqcIuLUIpxW7Gy0XQuxdgk2pRSaV3xWuTJga404RUUoRSit2NlouhebJdhl04OLi4Raa3WrcOgmAISpwlvb0IvejuyutVnk/Nm+0OEW23FNtWd1qTAEHCDveKd2m8uK0fqHc4O/MjzpKTy1atZ9eS7CYAhuRu3urW+nHpG5C65kcm5LLR8X632kwBBU4K1oRVpOSy0bvd+t9plQirWilbTIkAIRpwi4tQinFbsbLRdC7F2GFThFRShFKK3UktF0dWSNgAg6cGmnCLTW61bVdHUJU4S3t6EXvR3ZXWqzyfmzfaTAEHCLbbinfJ5ahwg73hF3aby4rR+pEwBDucM+ZHOSk8tWrWfXkuwbkb33VrfTj0kwBDucMuZHmtyWWjd7v1vtCpwVrQirNyWWjd7v1vtJgDVTUbXW47OSTitM9PeSjThHd3YRW6t2Nlossl2LsEHdap5vRecmBrVOEVFKEUordSS0XR1GXTg004Raa3WmtV0dRMAQlThLe3oRe8t2V1qs8n5s32hwi224p31y1JgCDpwd7wi7tSeWrWj9S7CvjqcHhpcyOdSEnlq1KNn6l2Fsr47xZ/aj+5AbtyP0VrfTj0mO5wuuZHmycllo3e79b7SYAgqcFa0Iqzcllo3q/W+0KEVa0UraZaEwBCNOEd3dhFbsd2Nlossl5sl2BU4JJKEUordSS0XR1EwBB04SUk4Rakt1prVdHUJU4S3t6EXvLdldarPJ9r7SYAg4Rd7xTvrlqHTg73hF3ak8tWrWfqXYTAEO5wz5kec1J5atWs/UuwzuR+itb6cekkAIdzhlzI5Scllo3e76832kXGEXCyhHnNpNat3vbz6+s2kG7OOds+0AoRVmopW0y0EacI7u7CK3Y7sbLRZZLzZLsJgCCpwSSUIpJbqSWi6OoxKnCSkpQi1JbrTWq6OrM2ACEqcJb29CL3luyutV0PtfaHCLbvFO+uWpMAQdODveEXeSk8tWrWfqXYO5wz5kc2pPLVq1n6l2EwBDcj9Fa3049I7nBW5kcpOSy0bvd9eb7SYAgoQVrQirNtZcXq/WwoRTTUUrZLLQmAIRpwju7sIrdjuxstFlkvNkuwKnBJJQiklupW0XR1EwBrlThJSUoRakt2Sa1XQ/NmzMqcJb14Re8t2V1quh9r7SYAg4Rd7xTvrkHTg73hF3kpPLVq1n15LsJgCG5C75kc2pPLV9PqXYNyN1zVrfTj0kwBrVOCtaEea3JZaN3u+vN9pQ2xRoz2Rid6nSnuKUo81c2XT15vM6RR2vnsjF5p8xk15hW/rLy5oxviOI9HL2M3mjG+I4j0cvYz1p4fPU9odLAeIYf0UfYjeV8B4hh/RR9iN5ljhunlkwASgAAAzsvHUY7Qu4Yj+VLTD1Hxj/tMFrZPzk/Qy/dE56nq7aHvDtp3RkAyvQAABgobQnKOK2coyaUsS07PVdzm7eovnH21io0sds6ks6u/OqlbK0ac1n97REpry7AC0NWJm4UJyi7NK6JVeOxHj+M9PL2kYfzqfX/Rm3F+O4j0s/3M1Q/nU+v+jOWl+SP5c44XDBkwe6lY+Q8pPZ2MUm2o4uaXmVkelOD8kqMqGBxFOdt7lEnl50n/AFO8ed8ic6tpXjhkGDJwSAAAAAIxd76vPirEiEeObeb1ViYAGABkGABkAAAAAAAAAAADAA8LT2pHZG1Nr4qa3l3apFRvZttw09b+49ljsZR2fg6mKxMnGlTXOaTfGy9bPAYzDRx1ffkt2OMrVKsE/wDTeDtc3/CpFs7uFLPV/JrGVMfh44mvJOrOhT3rfaqHcPn+wsXL5PbRpUMU5zhiIKEVB3W83FZroWefnPoBy+XpePUzHE8JrOYZIyytrrwVzJiXDNrPgrmVZk8hiq1Sr8otoxqO6pdzhDJZR3b27Wz155OrXpYrG4qtQlvQdS17NZpJPXzpmv4ntM4/ZWwDBk2qtmwKEqe3sRWbVqtHJLhZxPUHlMJUnS2rh3GaipJwtfwm5wy7Ez1Zg+VnfmVqsgAzLAAAAAAAAAAAAAAAABCDvHVvN6q3Ema6bvF86Uuc85Kz1fm0/vMDYAAAAAAAAAAAAAAAAAAAAAAAAAAISdpQzau7ZK98nr0EzXPwoc6SvLgrp5PXLJdnA2AAAAAAAAAAAAAAAAAAAAAAAAAAABCDunm3m9VbiTIQ8F5yeb8JW4kwAAAAAAV8d4s/tR/ciwV8d4s/tR/cgLAAAAAAAAAAAAAAAABFuzjm83wVyRCWsc2s+CvfLiBMAAAAAAAAAAAAAAAAAAAAAAAAAAYOXtrEwhs/EUmqrlKDs1Rk4/iSsjqFDa/zRi82+ZLVWJryrf1l5g0Y3xHEejl7GbzRjfEcR6OXsZ608Pnqe0OjgfEMP6KPsRvNGB8Qw/oo+xG8zRw3TyAAIAAALWyfnL/sy/dEqmdlzxvfB7uHw7fcnk68lxX+w56nq66HvD0oMK9s9TJleiGDJgAeM+WNeEtp4SNGsu6U4yU1CXOhe2vRkezPnW24Ofypx1uEovsijlqziqt/qky9/haqxGFpVkrKpBSt0XRX2rioYbB1d5rujpTlGPTuq7KnyWxaxOxaUHbfo8xrzcH2f1OB8ocRUx1WjSbvUXOtwSlCLt2pi18Uy521MUzCMa0sQu7zSUqjc2lpdu5KH86n1/0ZrpQ7nSjC991WubIfzqfX/RkaP5Kpjj7XAAe8l1vk9/JxXpv/AKROscP5PSksRjKd+ZaE0uhveT9UUdw8zXjGpK8cMgA5JAAAAAEVx114kiEdHk1nxZMDByPlBjHRw8KVOcf8SUoVFraPc5v7s0jrnzX5T11HaO0a2Hn4dWEJO3+ypCSz6mjV8TR8t8K2nD2PyVxssbsShKtW7pXSlv3leVt6STfZ6jsnifkGo4fG4yglL/Eo0qibfmz9cj2xX5dIprTEcf8AtNZzAZAM6QAAAYAGQAAMGTAHl/lxVrPCUsJTnaniE1NWvdqULe05lWmqWI2fTjdqDlFX80GXflVV3/lDsyhdtRjKUo52z09cX2GT19H9OjWP5/8ATnPLibbTWPoVVbeo0p1FfpWa9dj6QtD5/tGhOrjIyjTcoKhUTdrq7WSPfUpxqU4zhJSjJJprijh82c1omqZF8NdeBIjLhk3nwZ567L0PDbL/AJVf/wDYqfuZ6nbs5Q2NiXCq6U3DdjNO1pN2WfW0edw9FUKW6kryblK2jk82+03/ABYxWZVs3AA0qtNWEniMJUhPddLEU5PLVXs12NnsYSU4KUXdNXR4nadWdDZ9WrTdpwSlF2vZp3R6vZFWVfZGDqztvVKEJO2l3FGX5Vf0xZaq6ADCsAAAAAAAAAAAAAAAAEIaZ31evWTIU/BzjJZvwnfiBMAAAAAAAAAAAAAAAAAAAAAAAAAAQlfeja+vDqepM1z8KHNk89U7JZPXpX/BsAAAAAAAAAAAAAAAAAAAAAAAAAAACEdOOr16yZCHgvKSzervxJgAAAAAAr47xZ/aj+5Fgr47xZ/aj+5AWAAAAAAAAAAAAAAAACL1WuvAkQlrHJvPg9OsCYAAAAAAAAAAAAAAAAAAAAAAAAAAwUdr/NGK18B6l45e2pYhbPxKp0qbpbj3pTqtSXUrP2omvKt/WXnTRjfEsR6OXsZuNON8Sr+jl7GetPD52nvDo4DxDD+ij7EbzRgfEMP6KPsRvM0cN88gBgKsmACQLWyfnJ+hl+6JVLWyfnJ+hl+6Jz1PV20PeHdABkeiGDIAweJx8YS23j6kZKSlNRfRdRSaPbN2VzwdOtDEVMRXpS3qdSvOUXa105Oxy1OETwvfJrErD18VTcknUqU4U4288r+q5yZOUscnJt5pXfmUsjNedXCy7th5KEk1UTtd7yy4/aZsoWkpXWcJZdn/ACcM5xHTLETmK9NxmH86n1/0ZgzD+dT6/wCjO2j+SHdcAB7wsbGnKO21TXgzw83LLipRt7WekPFzxs8FtTA9ybUq9SNG9k8nOF9fMmvvPaLNGH5VZi0T2tVkAGVYAAAGABGPHJrPi7kyMVrlxMgasVXjhsNVrzTcaUHNpa2SvkfN8VyfaOI7mt+KxWLnNStZ7sXN28z5x6j5c1nR2VRe63F1edbhzWva0cHCYaElgqzTU4Vaiy8+97ker8KkUp5O3O0/eFnYMe922OU4uUaVGGG3HKT4pQ06dGe4jKM470GpJ8U7ni9o4flODq04qO+4tRcuDO38j7r5OYWLae6nZ9bv/U5fLpur5M/fCa9O2ZMGTz1wwZAGudSFNwU5xi5y3Ypu287XsuxiFWFSdSMJXlTluyXQ7J+xo4e28fubXwOF3Eu51FW329bwqK1vuOf8ktrVJ8uqY2u3D/Ad2rvfmt3rztFGiPj2nTm//OUZ+8PYAwDOlkwAB5fbEIz+UEp2jLcw9Oz1s96p/RmoxVbqbRxta7alVcI34KOVvxbz+8yerSMViFJCz8kcRVqxqU5zk4UsNh1FN3SvFtv++grGPkS40sTj6Ep70o7kVfiouS9w1axOlaev/ZHL1xiS0ybz4Oxkw87ZcTyl3H+VE7bLhS3burXpxv0WkpX/APics27eqUsVtrDQTkp4NVN7oblGH9JGo9LQrt04/wA/tSeWQAdkIzhGpFxnFSi9U1dM9Fsj5owXoIftR547XycxUcXsTDTjFx3I9zd+mPNb9Rm+TE7IlaHUABgWAAAAAAAAAAAAAAAACFNWi1aSzfhO719hMhFWWls3xvxAmAAAAAAAAAAAAAAAAAAAAAAAAAAITV5Qyk7S4OyWT1zzX/BMhJXccr2fTpkyYAAAAAAAAAAAAAAAAAAAAAAAAAAAQgrReUlm/Cd+JMjFWWls3xvxJAAAAAAAr47xZ/aj+5Fgr47xZ/aj+5AWAAAAAAAAAAAAAAAACElnHJvPg7dpMi1drLj0gSAAAAAAAAAAAAAAAAAAAAAAAAAAGCjtf5oxeTXMlq7l4o7Yy2Ri8v8A02TXlW/rLyxoxviVf0cvYbzRjfEq/o5ew9aeHztPeHRwPiGH9FH2I3mjA+IYf0UfYjeZo4bp5AASgAAGGrxaTa864Etl4WtLaDSx+Ii+5PNRp9K/2mC1sj5yfoZfuic9T1dtCf1w7UIuMIxcnNpWcna787tkTAMj0QwZMAYn4L6j59s6n3PA0otWaTuvPc97ia1PD4apWrS3acIuUn0I8PQgoUKcVwikcdTmETP1hOcVOEovSSsIxjG+6rXd2ZByUwGYfzqfX/RmDMP51Pr/AKM66P5IFwAHvDn7VoSnGhiKcnGph6sZxaV+K/4f3HsNj/M+C9BD9qPM4uap4StOWkYNu3Uel2M77GwLXGhD9qM3yp/RCa8rwAMC7ABT2hi54WphIwUWq9dUpX4Ldby7CYjP1AuHJw+1alepg49zjFV6tanLO9lBySt17qOdiPlLNYjEywyjUoQo1JU7xavKMYvPjxa7DkU9tRw9bBSUoqjGpWnCo1lzqlRP1SjY16fxbzH3H/MSrNntMTjaOClQjW5rxFVU4bqveTva/YWj5vgcdOpj9m4apWe5TrUau69E3CCWf3yyPeS2lhqWFw1evPuUcS4xhvfSkrpFNf49tLEdkTlyPlvSdbZCgrt3bSSveyv/AEKpVo42eOx+MjVqupyetOEOc2lFzdvN5upFo20rNKRSf+ZV5Cz8k8TGW9hYW/waUW7PS7eVuGSXaVitsKUMF8sp05VGlisPzYpZbyay7IvMald2naCOXtwYMnkujABoxtaWHwVetFJyp05SSel0riIzI+Z/KfFVcbt/GQbl3NVo0lFu9t1NZdF83bzlmcZbGdeVOV8Pu0ZSg3nUlGomuHQmbHs2risdPFykovlcptOPhJSbv951a1GNVLeSvF3Ta0PobXrFK0jiOXLH7vVYKs8RgqFd2vUpxk93TNXyN5wfkttF4nBuhWlHukJzjTilbmRsr+tdp3jwdWk0vNZdIkKO2pbuxca1LdfcJ2d7Z7rsXjh/LP8A/GMV10/3xJ0q7tSsdyTw4WyYTp7OpwqO84uSlnfPedy4YiklZK3HIyerM5nKgUNnYeGE+WGCqOdo1lU8J/6mnl60Xzj7fhWpSwuPoWcsLU37NedNPquvWWpG7NO4mCX0UxJXtzU8+PAxSk5UoSerSYkr2uk8+J4jo8hi6P8A/s20q7v/AOnBfgi3/TsNhDusq+Px9SSklyiUVvK11FKPZkTPXjO2M9Q5sgAkYL/yPe5sl4aeVWjVlvxusrveT7GUC78mouON2i2spOm151Zr+hy1/vSn/n/OUxy9AZAPMXAAAAAAAAAAAAAAAACFNOMWt2Mc27R69et6kzXTSUWlGMec3aOmrz6wNgAAAAAAAAAAAAAAAAAAAAAAAAAA1zTcoPcjKzvd6xyea8/D72bDXNJyg3GLtK6b1WTzXn97NgAAAAAAAAAAAAAAAAAAAAAAAAAAAQgrRtuxjm3aPXqTIU0lFpRis34PWTAAAAAABXx3iz+1H9yLBXx3iz+1H9yAsAAAAAAAAAAAAAAAAEJK7jzU7Pjw6iZCSTcck7Pjwy4ATAAAAAAAAAAAAAAAAAAAAAAAAAAGDk7Zw9R4DFVFiasIbjfcoqG6+2N8+s6xQ2uktkYuyS5ktCa8q39ZeXNGN8Sr+jl7GbzRjfEsR6OXsZ608Pnae8OjgfEMP6KPsRvNGB8Qw/oo+xG8zRw3TyAAlUBgAC3sj5yfoZfuiVGrpp6M27JwtCW0WnSTXcn7YnPV9XfQ94ejBjQyZHohgyYA5+3vmTF8f8N6nlUrJJaI9P8AKJyWxq27e7lTTt0b8b+o8ycNTlWQAFEBmH86n1/0ZgzD+dT6/wCjOmj+SELgAPeGrEUlXw9Sk3ZTi4361Y6nyRrwxGy3KnJyjFwh98aUE/Wmc8pfI3aUNmxxGDxKlGTrNybeUFuSk3/8H2opq6c30pmOYTE/b2lfEwoVKEJ3vWn3OFlx3XL2RZuOTtTEUlW2TW313OWLST6W6c0vW0avlTtaOytnRqKUu6SrU7KDs2lJSafmaTX3nnV0rWmKxzK2XQx+0sHs6lGri6ypQlPualZvna2y00PI/Kz5RYauqNDBzlOpSqy3layfNaTT/wDcVflHtOO0NlYHDzi4169SGIlKK5ivFppZ31ZU2HszfeHx7qX8K8Wr3d2r37D1fjfFpp18upzH7KTaZ+oRwODqbRp1FVXc4qtuzSdmrReXa0XsJs/uc6dKcYuMaUoT3dG2o5+pl7B4d4eFRPdvOrOba43d16rG+yudb60zM9IiHnqmAqYONPGSfdK0JwulolF5aeaK9Zs2xiobYpbIw1GrFVKe/Tmk77trWfYrnZrwdbD1aakryi436LnLwez61Ghs9SglOlUk6iVtGnnfsLV1InF7cxx/pJha2Xg6eFhJ00lfmX4vdlLN9peIUYOEHF/Sk8vO2yZwtM2nMpDmSnPDfK/ZmIcN6EmqSztm216t5M6ZzNtKrTVDG0d1zw0t6Kavzrq2RbT+529xMEvoAOD8k9oVto4TFVcQ25cobSbvuppNJeZXO8ePqUnTtNZ5heJyHI+Um0IYDZzjOnKfKW6Ed3g5Rdm/Mdc+cY6tPaXyilOMn3Koqc3T3slJKDfq4nf4uj5b/fEfaLTiHZjFRioxSSSsktEZANyqp8jqspbanS3ebCnWlveeU45f/E9wfPts1ngYLE096MptQlKDtLwoy9kWvvPoEXeKa4oyfNrm0ana1emTg/K2tbAUsI43WLqqm5fRtnf1HePI/KHaOHx/e/uE7yhjJQlF2veKab6tO1HL41c6kT0meGTJgyegowVNq0p1tm16dNb05RyV/OWyNX+XLqZNZxMSPT4Ct3fCQnu2s5Rtf6La/oZxmIhhcPKrOUY2aSur3bdku1o5HyR2hLG7NnGrZVaU+ckreEt72tm75VOT2JUhCW66lSnC/ReaPNnSxrbJ7Xz9ZcbDOrKkp11FVZtzmo6Xbby7TYErJIHoqMgwZAwb9lYmNDbVOlKe7ymlKKVvClFprPqcjQaHGcNr7NxMLf4dbcaavlO0f6lbVi1ZiekvaGTBk8lcAAAAAAAAAAAAAAAANdNpxbUoy5zV46av1mw105b0W96Ms2rx01061oBsAAAAAAAAAAAAAAAAAMAZBgyAAAAAAa5tKULyirysk9Xk9PP/AMmw1zlaUFvxjeVrPWWTyXn4/czYAAAAAAAAAAAAAAAAAAAAAAAAAAAEINOLs4vN+D1kyEHvRb3oyzavHr0JgAAAAAAr47xZ/aj+5Fgr47xZ/aj+5AWAAAAAAAAAAAAAAAACEmk43aV3lfq4EyEnZx5yV3bPjlogJgAAAAAAAAAAAAAAAAAAAAAAAAADBQ2u09kYuzT5ktC+czbFGlPZuLquMZTUHzlwsTXlW/rLzRpxviVf0cvYzcaMb4lX9HL2M9efV85T3h0sD4hh/RR9iN5XwPiGH9FH2I3mWOG6eQA4tKlPBV6NWvQw85VqkkqkG3JSd2s+K4CZwmtcu0DiYamqVHZ2Lp3dev8AzHvPn3hKTT6mvUMLCNOOzcTBvu1d2qyv4d4tu/3r7iNy2x2y3sj5yfoZfuiVDfsqtGO1u5tTu6Ms1Tk1quNrcCur6raH5IehBCVRRTbUrKO87Rby/q/MYlUUXK6lzVvO0W+nTpeWiMj0mwEHJJvXLzMOaV8pZSUfBfG3v1A5nyjrRhs5UnferTjGP3PefqR5s7XyknCpGjFOW9Rq5818Yvt1OLc4anspPIDF/wC7C5QZMw/nU+v+jMXFN/41Lzt8PMzpo/khC6CKkmk881fRhySTeeSvoz3hk8z8oMFWljpVqVFqmqd5zSstXf7z0rklfXJX0NWLpLEYapRcnHfja9r2OmlqTp2yiYypVsR3DBbEwkJRlyavOvUgnd2hN28+lzm7Wq1MXg6Epuc6k6VNuUrttQ7opNv712na5Bhli3iVBqpo7LJ31y+8hg8I6FRb8pNUF3OnlqnutvtuWpalZ3Rzz/uORhMJfaGHwlbNYdy3Xa17NtX7Tu4DDvC4VUWkrSk0l0OTa9TE8NCWMp4hc2Ubp2j4V1xf3G/eWWubtoyNXU34IjCQIqSfTrbQzfNa5+Y5JEDEZJ28LPPNNDeTSeel9GBIEXJK975K+jDkle98lfQDJoxtCWIw0qcWk24u78zT/ob79fYY3kr65O2jETicins/aL2bPG7L3Zd0q0HUp1oytZxpW04eCz3R852rT7hi546Sbpqi6bfFSbS9kvaem2ztOhWwMVSrxaqujOlbJy/xI5rjY4fJ0t1qzX9+f5TEuusbRcsWpPcjhZWqSlklzVK/VZnjMBgqUKdCvTedpTf+5ys/6GvaG2qWNjU5NvqOOxiilLLLuMYO/wB8l2HRgoxhGMI7sVkklZKxfS0raVfv6yTOUwYve2ufmMKSdtc1fNM6IaNoYeGKwk6dS+74WT6My78itovGYaWHjNyp4ajSjZrSTc758dF2GiVpwad7SXQVtiYmh8n9o16UoSlTxPcYw3VdpK6baSzd3otSNSu/RtX9+YI5e1nVhGW7KSUnFySb4K1360fPtiYSKpvEVKUW57rhJ2eSitOjO56LbuNp1fF6srqnOlKUU1a9WnGST6ddPccvZ9OWHwNGlUVpQik1qcvixNdOZ7TblZMkd5Z65O2jG8s9dbaHZCRgX69baGN5Za5u2jA5lfGxwGMeGjKpDu+IoVpVE7JWk0030ZJ/czq/KHadLE7WwezFDejFqu58HzXu29vYc7a+EeNw8KcI2cqiTlu5pK+ZU2TGb2ri5TcpRjzKbee7FNpLzLL1HTx0t/ifvH/4jM8O2DCknbXNXzTG8rXz0vozmlIEXJK+uSvow5JX1yV9AMlHbUpw2XWnTbU4uMk1qrSTuXW+vsIV4xrUKlOV7SW6+bfX/wAk1nExI9gtEZOL8mdpVdpbOnia0t5us4xtHJLLLq6zsb6uspZu3gs8i9Jpaaz+zomDWqidspZycfBeqv6sterpMqadspZtrOL4FRMEFNNxSUs1dc1/2jEailu2UudHeV4tZZa9Dz0eYGwEO6R3b2la294L/u/mMSqKO9dS5sd52i3lnp0vLRZgbAQc0nJNS5qu7Rb/APOgc0r5PJpeC+IEwa3Uir5Syko+C9Xb1Z69fQzO+rtWlk7eC/7+8CYIb6uspZu3gsKonbKWcnHwXqr+rLXq6QJkIO61vm+FuIUk+DzbXgvgRpVFJKzqO+81vQcdH1L7unzgbQa41FLdspc6O8rxayy16Hno8zPdFa9pWtveC/7v5gJg1yqKO9dS5sd52i3lnp0vLRZmXNJyT3sld2i2BMEHJK908mllF8TDqJb2UspKPgvV29WevX0AbAQ31d5SydvBY31dK0s3bwX/AHw1AmDWqidspZycfBeqv6stfeZUk7a5t8GBIEVNNxSUucrq8Wu3o10IuonBNby3ouSvFrt6HnowIzxEIYqlh3lKpGUo/wDttdev1MrY2tUp7R2fThNqFSpNTXSlBtetHgYbdx0o4eFR1nUpRqU3WbbneeV7+bLsNuz9rYqWL2bOrVq7tFTTk25bzu7u3TaVuk574bP6W0fb6QDynyK2rVxscfHENyn3Tu17t+FwS6Fb1nqXNK+TyaWUW9S8TmGa9JpbbKYNbqJb2UspKPgvV29WevX0Gd9XeUsnbwWSomCG+rrKWbsua/74ahTTtlLOTj4L4X9WWvvASbTjna76NciZqdRb1NXmt6TWUHZ2T1yyXny4ElNNxspc5XV4tdGvRroBMGtVFJRaUudHeV4tZefoeehl1Eot2llHe8F/3fzATBrlUUd66lzY7ztFvLPTpeWi/qZc0m1Z5K75rAmCDmlfKWTSyi+JjuiW9lLKSj4L1dvVnr19AGwEN9X0lk7aMb6uspZtpc1+f3agTBBTTtlLOTj4L4X9WWvvCkna1878GBMEI1FJxspc5XV4tdGvRrozCqRai0pc6O8rxay8/Q89ANgIOokm2pWS3sov+7+YxKoo711Lmx3naLeWenS8tF/UDYCDkldPeyzyTDmlfwsmllF8f/IEwa+6LPKWTUfBfG3qz19xnfV7WettGBMEN9ZZSzbj4L8/qy194U07ZSzk4+C+F/Vlr7wEXda3zfC3Emaqc1JZObu5eFBrR9XZ0+cyqik42Uucrq8WujXoeejA2A1qpFqLSlzo7yvFrL+j8wdRJNtSso72UW/7fmA2A1yqKO9dS5sd52i3lnp0vLRGXJJu6eXQmBMr47xZ/aj+5G1zSvfeyaXgvj/51K+OqLk08pZVIR8F8ZR9WevuAtghvK/HW2jHdFzcpc6Tj4L4X9WWvvAmCCmnbKWcnHwXwv7tQpJta59KYEwa41FJxspc5byvFro16HnowqiaTSlnHezi1/b8wGwEJVFFNtSso7ztFvL+r8xiVRRcrqXNW87Rb6dOl5aIDYCDkk3rl5mHNK+UspKPgvjb36gTBDfWeUspKPgvjb1Z6+4byvx1towJkW81nbPoI90WWUs24+C+F/Vlr7zDqK8PDV5OPgPhfXLJZa9XSBtBBSTaSvn0pmI1FLdspc6O8rxayy16HnowNgNaqJxTSlZx3s4v+7+YSqRipNqXNjvO0W8vN0vzAbAQlNRcrqXNW87Rb6dOl5aIOSV9crcGBMGt1Er5Syko+C+NvVnr7jO+s8pZNR8F+b36gTBDfV+OttGYVRO2Us5OPgvVX9WWvvA2Agpp2ylm2vBfD/wFNNpLezV80wJg1xqKW7ZS50d5Xi1llr0PPRhVE0mlKzjveC9Pf5gNgNcqiipNqXNjvO0W8vN0vLQy5qO9dS5qu7Rb6dOnTRATBBySvrlbgw5pXyllJR8F8berPX3ATBDfV34WTS8F/wB8dRvK611towJFHbHzRi8//TZbVRO2Us5OPgvVX9WWvV0nP2zXhHZGIuqr3lKC/wAKWT7Mllq8vOTXmFb+svNGjG+JV/Ry9jN5oxviVf0cvYz154fOU94dHA+IYf0UfYjeaMD4hh/RR9iN5mjhunkKtLZ+Go1VUhCScb7qc24xvrZXsi0BhETMcKtHZ+GoVu604NSV91OTajfWy0X3Cjs/DUK3dacGpK+6nJtRvrZXsvuLRgYhO6WS3sf5yfoZfuiUy5sf5yfoZfuiU1fV00PyQ7oMAxvTAQqVIUo71ScYRuleTsrt2S7WintPaNPBqnDuqhVnKDSa/wBO/FSfZImtZtOIHE23jIVtoOjSkpRhFSlJZ53cbfc1K5QKeEr8pxuMqxadPuklTaTV4upOV/8A5MuFPk08epNf4cwAGdIZh/Op9f8ARmDMP51Pr/ozpo/khC4AD3hgyAAAAAAAAABhff8AeZMIyAAAAAAV8dh3icP3JJNOcW09GlJN+pHmdot4dzozbapwdCn9lSjNX/Ez1pqxGGo4qEY1oKcYyUkn0o66Wrsn74RMORsLZrotV6lm0ua93VSUXddWa+87hiMVGKjFJRSskuBkre83tmUxGGQAUGDi7bdWni8NXpQ3pRqU92+Sbu3btsdo04rDRxMYKba3Jqat0ovS22cyS4ezcLVx9anXxFSUFRqylGmtNU8vvv8A2j0RpwdBYfDxgo7reclfi9TcTqX3T9cEQyADmAAAwRjCML7i3d53dlqyZhgZAAAAADBkAWfkPRnQ2NUpTTUoV5p5dR6M4fycxUKlXHYZKW/RqRlJvRqUVa34Wdw835EzOrMyvHDIMGTikAAAAAAAAAAAAACFPwXzpPnPOSs9erQmQhpnfV69YEwAAAAAAAAAAMGQBg8p8p9pTeNjsyKg41luOSecb5y++27brO/tLaFLZ+FqVak1GUYOUbptOzS4edrtPHVYTx+0qG0Kn/q1XOy/08xJL/4lLT+zRoU+908LWFoQp0Z0mt+PdG+cr8blGOx1TwdSD/xJwVTuSv8ASSt9+XrOuCuGiLzDzeEqYnY1DC7Sw0YuXOjUUs1m7dPs6D6XCcZykoyTcXaST0dr5/c0eJ2rh9/Z/c6VNWjNPcS8/R956LY2LpYnGY+VNu1SrGcbq2SpU079pNfr6c9f9cbnYBgydGMAAGufhQ50lztErp5PXLJf8GwhLwo668OriTAAAAAAAAAAAAAAAAAAAAAAAAAAACFPwXnJ5vwlbiTIx046vXrJAAAAAAAr47xZ/aj+5Fgr47xZ/aj+5AWAAAAAAAAAAAAAAAACEtY5tZ8Fr1kyL1WuvACQAAAAAAAAAAAAAAAAAAAAAAAAAAwUNr/NGLzb5ktUXyjtj5oxev8ALepNeYVv6y8oacZ4lX9HL2M3GnGeJV/Ry9jPXt6vnKe8OjgfEMP6KPsRvNGB8Rw/oo+xG4zRw3TyyYAJQAAIHeztmzdsmddbRdqMW+5P/wBTzrzGkt7H+cn6GX7onPV9Xf4/5Id0jKUYyipSScnZJvV2v/QkeW+Ue044H5R7NqT3lChTqVKiVs04uyXn5r7TPpac6ltsPRmcOj8p6/cdktwjv1O7UnCF7bzU1K1+GUWeNjtDH7VxksVUcf8AHhOnSpuT3adlF3+9pF/FRlivlHWrOfdKW9J2WkZK0V6os34PCUsFQVGjfdXFu7Z6mhSujT7+5lSfuVHB4d4VRpSvvKlFy625N+tlkVfHJ+jj7ZA8f5kzOtMyAAMqQzD+dT6/6MwZh/Op9f8ARnTR/JCFwAHvAAAAAAAAAAAML7/vMmEZAAAAAAAAAAAAAAAAAAAAAAAAAGHw1+4yYfADIAAAAAAAJbLrTwu3qVOnCO5jU1Vk9U4RbjbtfYeqPEYvEvAYnB47/wBOhWXdPNGS3W/WexwmIhi8JRxNNSUK0IzipapNXzMfy6/cWWq3GTBkxrAAAAAAAAAAAAAAa6fg+DKPOeUnd69ehsIU1aLVpLN+E78QJgAAAAAAAAAAYAA898q6bxMIYaM4xlVozWfDn03/AEKGDpSo4WnTnbeirO2hDGbQq4/5R1qdPuU8Pho7inF557rfHPONiyc5+5baxNaRWQAADR8kqLw22cWqj3ZVabmot5+G17LdpvKuPbpUOUUnuVqcouM1qrP/AJfayP3ynmJr29oCEKsJznCM4uULKUU843V1cmdWFkAAa5+FDmyfO1Tslk9c81/wbCEleUMpOz4O1snr0kwAAAAAAAAAAAAAAAAAAAAAAAAAAAhT8F5SWb8J34kyEFaLyks3q78SYAAAAAAK+O8Wf2o/uRYK+O8Wf2o/uQFgAAAAAAAAAAAAAAAAhLWOTefB6ZcSZGSu45PXg7ASAAAAAAAAAAAAAAAAAAAAAAAAAAGDmbZlWWzMWlSW5uPnOefYdMobXy2Ri8muZLV3JrzCt/WXlTRjPEq/o5exm80YzxKv6OXsZ69vV83T3h0cD4jh/RR9iN5owPiOH9FH2I3maOG6eQAEoAYAAubH+cn6GXtiUneztrwN2yYYp7Re7Xop9yetJviv9xz1fV2+P+SHpDyW21hcdtisounWlSoRpuzvuybndPznq47yglJpytm0rJvqPGYalBYrHYiE1NV8TOSktLKTS6+PaR8SP1Tbp6NjAQnHDRnVX+LUvOeVs5Nya7WywDJtn7VUqvjk/Rx9sgKvjk/Rx9sgeN8v8sgADMkMw/nU+v8AozBmH86n1/0Z00fyQhcAB7wAAAAAAAAAADCMmFlwS6jIAAAAAAAAAAAAAAAAAAAAAAAAAwzJhrTJPrAyAAAAAAACntanOrsyvCnFyk45Jas9TsLLYWz09eTU/wBqOCb/AJHwnRq7QoTrSquE4bu87tR3cl1cPuOPyK7tL+P/AMTHL0xkwDzV2QAAAAAAAAAAAAAhBWWls3o78SZrpx3YtbsYc5u0evXreoGwAAAAAAAAAAYOdtzaa2Vs+piNzfko81ee6S+67R0Tx3yoxjxG0sPhqVNy3VaWWaXdY59X+H6ytpxDrpV3XiJ4c/YeGr06uJxGIhuOs1JLhnd/1OuQoxcKMIvVRSZMpDVaczkABKoQq041qU6c/BmrOxMAZ+T2MjQltaVaop1KUt/d3uc4qPn+5HpcPVVfD060U0qkVJJ8Lq54WpCls7EY7G155V6cqUEtc429vsPa7M+bML6GHsRNZctesRO6P3WgYMl2dCSbccr2fTpkTNc43lTe5GVpXu9Y5PNefh97NgAAAAAAAAAAAAAAAAAAAAAAAAAAAQgmlmrZvjfiTIU1uxa3YxzbtHr1+8mAAAAAACvjvFn9qP7kWCvjvFn9qP7kBYAAAAAAAAAAAAAAAAIvNrLj0kiEldx5qdnfPhlqgJgAAAAAAAAAAAAAAAAAAAAAAAAADBR2xlsjF5W/w5F45e2YYjvdi3GdKNLcb3e5tt/ff+hNeYVv6y8yacZ4lX9HL2M3GnGeJV/Ry9jPYn1fN094dHA+I4f0UfYjeaMD4jh/RR9iNxmjhunkAAQAAIC5sf5yfoX+6JTLmxvnJ+hf7onPV9Hf4/5Id1nidnQVPZ+HgrZU1p1HrsfWlh8BiK0Lb1OnKavpdK55ilBUqUKad1GKV+on4vEvRsmADWqpVfHJ+jj7ZAVfHJ+jj7ZA8b5f5ZAAGZIZh/Op9f8ARmDMP51Pr/ozpo/khC4AD3gAAAAAAAAAAGF933GTC60+oyAAAAAAAAAAAAAAAAAAAAAAAAAMPhp95kw3a2aXWBkAAAAAAAGDl1MZPY23I42LvTqJKqne27dLhxWb+86hXx+GWLwVWg21vLK3Ss16y1JjOLcSPag89sL5R4Svg5RxmJ7lXhOW8q1ovOct1LpsrI9CeRqadtO220LxOQyYBRLIBgDIBgDIAAAAAa6aSi7KK5z8HTV+s2Gum04tqUZc5q8dNXl1gbAAAAAAAADAAFXaONp7OwVTF1oylTppNqKu9bf1PJ4DFR2hUxOMjFpTrSUN7VR1S9bf3nQ+U2JdTaGFwEXGpRqRl3em87aOL9T9ZS2fQ5Nhe5bu6lOdle+W87eqxzmcy2aVYrTM8ysgAJAAAAAEKtGnWSVSO8otSSfSdn5OY6GP2PRqQg4qC7naXGytc5JyMNtBbPxb2Wo7mFWKo1Iybb3XvQbWb0spMROJLU31xD6CZMLQHRiQmk5QvGLallfVZPTz/wDJsNc5JSgnKMbysk9Xk8l5/czYAAAAAAAAAAAAAAAAAAAAAAAAAAAEIJJZKKzfg9ZMhTalFtSjLNq8dNSYAAAAAAK+O8Wf2o/uRYK+O8Wf2o/uQFgAAAAAAAAAAAAAAAAhJJuN0nZ8ergTISaTjzkru2fHLgBMAAAAAAAAAAAAAAAAAAAAAAAAAAYKG10lsjF2SXMloXyhtd32Ri7NPmS0JrzCt/WXlDTjPE6/o5exm40YzxOv6OXsZ7FvV83T3h0cD4jh/RR9iN5owPiOH9FH2I3maOG6eQABUABIEtk4CjPaDTniF/hN5YmouK6JECzsiru7ajSt4eHnK99LSh7znqxmku/x5/xIX9vzjT2JiVNzUZxVK8dec1H+pxDrfKZ72zFQSblVqwStorSUm39yZyS/xo/R/wB3oyyADQqpVfHJ+jj7ZAVfHJ+jj7ZA8b5f5ZAAGZIZh/Op9f8ARmDMP51Pr/ozpo/khC4AD3gAAAAAAAAAAGF136jJhGQAAAAAAAAAAAAAAAAAAAAAAAABh8M0usyYYGQAAAAAAADBkAcnamBj3SWNUYt06csrdCk79rR08D8pMZh3s+lj3TqRrSnGtVb3XB78lF9FrLoMyjGcXGSTi1Zp6M0V8JSrypudOElGV2pK98mv6k226kbbwcOz8n9tYfFYXDYWdeUsWqUFLeTbk3BSbudTEVpUq+FhFJqrUcJX6NyUsvvijw04VNk4+jisHTU3JzThe15NSatl0XXYS2lt/G4jZVGjVwtSVeblLusPBtOLjFaarft93nM9/h7rROnxKYt29+DwmG+U9WWC7jUqKjXpYimrLwXTVlr1rPr856Sht/CVdo18JKe5KlKNNJp3lN71/uslmZtT4upp8wtFol1wc7C7b2finaliYZ1HSg3JJTaSfN6fCRnaG044LHYHDy3XymcovpSUb3X327Tl47Zxgy6ANKxNN1qdJNuVSDnF8LK3xIrR2jFVdoKrZRwksktZR7nGTdv/AHewrFZlLoGDXUr0qbtOrCLs5WlJLJav7iUZRnBSi04tXTTumiMCRGm96Le9GWbV46a6da0NUcZhp4dV41oOi5bqmndN727a/XkbYO61vm+FuIxMCYMADIMAAAaqlejSlu1KsISte0pJPVL2tL7wNpx9u7UjRwM6eErxWKnUVGLWe5J559GSfqJ47blDC7KljlmlOUIxlk5STatlfVxZ47A0MVjcW8TXi6VKVZ4pJPwnLTs/qUtbpo0tLP6rcQuYPBVN+GKxOInVxEkt9yd72i0vUzoAEO0zkAAQAAAAABzNt4B4nDSq0lJ1oWaSzulfL1s6YIn7WrbbOVn5I7VeM2fDDYmc3iqcXJuWblG9k7+o9CeJrYieydzF4WKc4QdNRk3u7tr/AH5R9Z7SE4zipRkmmrpp6l6yza1cTujiSbtKC3oxu7WessnkvPx+5kyEnZxztd9GuRMs4gMADIMGQABgDIAAAwAMgwAMgwAMgGAMgAAAAIQd1fejLNq8evQmRg7rW+b4W4mQMgwZAAAAV8d4s/tR/ciwV8d4s/tR/cgLAMGQAMGQAAAAAAAAAAAEZOzjzkrvjx6iRFvNZ8egCQAAAGAMgwZAAwZAAwZAAwAMgAADAAyDBkADAAHK23hoVdn4mtKdRyhTaShVnGOXTFOz+9HVKO2PmjF5/wDpy4E15hW/rLyRpxnidf0cvYzcacZ4nX9HL2M9i3q+ap7w6OB8Rw/oo+xG80YHxHD+ij7EbzNHDdPIDAJQAAAR2Zi8PHb9KTr01FYaoruStfegSI4SusP8ocFKUoRjVhUpPedtbNW894pfeVvGay7fH/JDpbfqLfwlJJtycp34WSS/+yOYXNtNz2rFO9qdFWz+k3fL/wBqKZfRjGnD0Z5ZAB2QpVfHJ+jj7ZAVfHJ+jj7ZA8b5f5ZAAGZIZh/Op9f9GYMw/nU+v+jOmj+SELgAPeAAAAAAAAAAAYX3/eZML+7mQAAAAAAAAAAAAAAAAAAAAAAAABh8NfuMmHwAyAAAAAAAAAABgyAMNJ2ur2zRGnTjTpxpxXNikl1IkANE8FQnvvcSc7NtcbaHNxez8RVVJyaeKqzlKrVirK9m020srZI7IL11LV+zDz+M+T950IUKklTbs1ZtRds5ffZI24nA7S2hjniMXUgqsKe5CpB23s2s7aOzO2C/nt+6MQ4ywG0VjqeKlit6rLejUlfKMXHdVvPb2I1UNnY6WNr1a1aTm49ydSyvKKUbW61dfcd4EeWeo6MOHOttWOFnXlGmqtWcqapqN/DlJyu+F3Lp4I6GA2ttfD7M3cPCFXuc5Jb7bc43tZZ821vPwLThFqzirXv997kaFGNCl3OF927efnbf9StppaMTWEuNT2tjMHs5YapCpOnF05RhZK0lOMs+P+maN+zflDjMFXxdSaqV4Vq7hGVSTbTSluxWeWbXmOjVw9Oq4Nq27NTVss1/5NWHwVOk6raU1Os6qUo+C/N2a+cmZ0rROa8n2sUPltSccPTlRlKblShVqtqMFvLnPzWd/NlqW6/yvwtLBLEKhVlJ1nSjTs05JWd9OiSdvOcyeAoutTnGEIKLblFRXO5rjZ9pivs+lWr06y5k4W0SztJP+ljjOhoTMfRmXTwfy12fisbToOnVowqKyq1LKKl0P+9e0u0vlJs2vXjSo4mLe/uPfi43ybyv57L7/OecxWycLilCM4bsYb1lDmq7tn6iGOwdNdxlShGNTf8AD46f8LsOWvoaMUm1M5wTa2Hfo/KvBVKlTehOnSilaTzbbXQujM4+0dqd9MdCrhqUoqlFx/xHZNqSkr2+ynYqU8HCCqxT5k0utam+EIwvuq13d9Z4m+88q0tqRMTlTw+GxEcRKvWmpKc3UdNNpXd+v6TOlRrxpUYU40aiUIqKV09PvNYETMNE62pPMrCxUXrCa67e8PFU1qppfZv7CuCd0nmsscro9M/y5e4nyij9bDtKgJ3Seay2q9J6VYP/ANyJKpCTtGcW+hMpGJRjJWlFNedDdK3nl0Ac3uNL6uHYSt/ul+Jjeef/ACdAHPSa0nNf+9mU5p3jVmvvv7Sd63njpaxVCOJoSpSyUla/FdRR2GsRsbFQWJqw5NOpHulRvKKjCVteF2kurzm3frfXz7I+4xVlOtT3JyW7dPTodxujlaPkVmNsw70PlLgKm0Z4TurjuVFFTWcJtrRu2Wbf4TrUMRSxMHOjNTjGTg2ulOz9Z8/q7Ppzw8aEIwpxUt5OMXd66u/nMQpYrB1KmMwdfuVWmpT3VDeUr2bVm8r2O2hnVvFOMuV508fpfRgeFw+0duYHC4iCcKk5SdeMt1zX+6Czy4W+8xgdubWwzUpwnVpUFuVKa50pyd5X6VbeS86Run4V/vEw5bnuweJxXyh2riZxhgqco05wdKo5K3c53kt6MuKWXZwuQXyj21GtSw9RUoxSh3So452Ut2Tu8rO19Mk/vI/otTH7G6HuQfPv4g2pDasMS+6Yim5zjCkkopKUYuKdui97X4EVjPlHCM3yiXOSe87OUVFtqK87v99lmX/oL4zMwbn0LeVt66t0kI1qc1FxqQkp5Rad79R8+xc9s4vB4mlUrtUIx7n3Pc/mKKvvJcG2lp0k+9FSPc1SxtaNKHg0m8kmrSX3p+t9JP8ARREfdkbnq38ocJTVXu7dN03VyundU5WdvO+C8zK+J+VGFjKPcKkJQhUXdpeFuwzV1bqXTkzzktixqKLqYipKe+pzlJ33mrv2ybLFLZWFpvEPdlLlD56k/PfLtOkfG0Y5mZMy7e2PlDhaOAwtWhVc5V505xjG99zeTd7adH3lWPyshLBYvuzjhsXFS7lCSeT3bwTvq3n2ecoU9mYOkpKnQit7jq/X1G6phaNScZzpqUoy3k/Pa1xGhoxGMSZlY2Z8r1i2qdWio1p4mFGMVe267Xd9L3vllwOrHb2Fe16+z23vUoRnvcHfXPoSce19B5pbOob1WLprudSSm1la6/8ACK+J2LCpFQoPualdVJ6tq90vPZpdha3xtC1vr6hGZe5pY2jKG9OpCm3KUUpSWe7Jq/qNsa9KVLuqqR7n9K9l0HzzEbCdTE92p12pt70pS1k23vPSy1RmtsnFVakIvFz7lHeTtNptPnafau/uRz/otOcfr/8ACd0vf4fFUcSpOlO+7KUWuKak4v1xfYbz5fOptbAYmnhaW0KqTim5xVvCm75/6s5N59J6OPyvqx2fF18I6OM3vBlB7ko3zafmWeZz1Pg3riaTmJTFnrQeTwnyodLBYmvWo1alblF+4N506bV73torP+2W63yswkZ4edLn0ZOSrK3Pp5pRyvxb7DjPxdWJxhO6Hfg7xecnm/CVuJI89R+VGFUsPCpKbVSVVValRbvcd1b1mrZ5NLLtZsfyr2by2lRhNzpVF/Pj4EXnzXxvl6yv9Pq/2yZh3Qedw3ywwFfukt2dOnCi6i32lKTTs4pcX95fe3cByCOLVZOMqLrKCa3nFaq19VpYi2hqVnE1Mw6YKGJ2thMPRo1Z14RhVSknLLm3Wf8A8l2mmn8pNk1ZU408ZTk53423Uo7zbvpl/eTtWNK8xmIMw6pox3iz+1H9yOY/lTstV1B1pbjy7ru8zjx+58CO0/lFsuj3OhLFRcqu7OLSbju31vpwZbwan9smYdwHAj8rtlSxUafd1Gm4Sk6krqzTSStbO6u/uNuH+U2AqwxNSrN0aVCUUpyzVRSb3XHi72eViZ+PqxzWTMO0Dmz23gVSryp14SlRlKEot7vOim2s/NF5+Y5eO+V1KngMPWwVHu9as7OKbtTaSbT6WrrTzkU0NS84iDMPTA4lX5T4F16dHC1VWlKUU5rwEnJRefTmXK22tnUFQdXFQjHER3qTd7SWXvRE6OpH7SZhfBSwu1MJi8XXw1KonUoycGm1m1rbptoy2qkHa04u+mZSazHKUjJGU4wV5SUV53YzdXtfMgZBgAZISecc2s+CvfLiSIy1jm1nwWvWBIyYId0gqqp78d9re3b526bATANdetTw9GdatNQpwW9KT0SA2AqPaWCWOeCeJprEKLm4XzSXT0dNujMpbQ+UeAwccXGFWNXEYWG/Kndq+iS3rW1aL10r2nEQjLsA8hT+V1SpjaEb0Y0JYXulSTWSq7t91O/nS6yrV+W+K7tTq0cKpYVKMa142e/Z3Sd+zqNEfC1p/ZG6HuSi9qYeG0K+ErThSdKnGopTmlvJ7zfYo3Z47EbY25iVuU/8OtOM5WUrJxtCOWls7yV+krrZ2JxWKji6leoqs1Up1pTtdx8BJZcY8TrT4X1+u0Qjd0+hPEUVOMHVgpSV4reV2v7aKm0tsYTZtShSr1F3WvNRhDzOSTd+CV7/AHHhVsSvQcqtGvKU1GShH9mfm17C5T2WqlFyxM5yr1N51J34yTT7Lst/R6cTmbZg3S9f35wCjTk8RFKpVdGL6ZXa7LxeZnZm1cPtNV1RfOoVZU5xeqs3Z/fY8RPYbg4uhiaiSlTbVle8ck0/MmzZT2XWpOtKhipUJ1Zy32ryU4N3s7v+8xPxNPH1Y3S9u9o4RY/kLrR5Tub+5Z6XtroWHJRaTkk27K71PmW0KeMlQjtGUprGVZ2koxad97eXZZWXmRYW0PlDVxOHxE5RrrC1XGMWko3S3W3azd7v1if/AI/MRNbR/wD03vo4PAbO+VO1MNJ0cXSdRwqU+6b2clB5O2et3FrrZ3a3yvwdHH8lnSqSvNKNSm1KLTWr0s73VvMZ7/D1aWxjP8Ji0PRA48PlNsupLCwhiFKeJkoximrxdv8AV0apF/B4/C46Dlha8KlnZpPNPzrVHC2nev3MJysnM21iKMNmYqlOtFVJQdoydm+o6aaaunkcza9el3pxqdRXinB72VpNKy9a7SKx9wi/rLy5pxnidf0cvYzcacZ4nX9HL2M9i3q+ap7x/Lo4HxHD+ij7EbjRgfEcP6KPsRvMscN08gAJQAAIDnbT3KeIw2JmpPkslXsuO7KP9LnRKladWOLUo4arOMYOO9FxzvZ8ZLoLVmIn7ddGYi+ZbuWd8a9TGp/4dTm0lbSKbt25v7yRo5RV8ir9sPiHKKvkVfth8RaLVj6hv8le1gFflFXyKv2w+I14fE1Xh6T5JXleCz3oZ5faJ3QeSnbFXxyfo4+2QITeIliJVFg61nFLwocG/wDd5xfEeR1vxQ+I8v5NLW1JmIPJTtMEL4jyOt+KHxGunOvKdVLCVm4ys+dDLmp/S85n8V+k+SnbeZh/Op9f9Ga74jyOt+KHxCMq6qQlyOtZO/hQ6H/uOmlp3i8TMI8lO3QMGjlFXyKv2w+I1zxNXutNcjrq7eW9DPL7R7G6DyU7WwaOUVfIq/bD4hyir5FX7YfEN0Hkp2sGCvyir5FX7YfEasXiaqwlZ8krxtTlzt6GWWvhDdB5K9rwK/KKvkVfth8Q5RV8ir9sPiG6DyU7WDBo5RV8ir/ih8RjlNXyKv2w+IboPJTtYQKtPFVZKX+Tr+E14UPiJcpq+RV+2HxDdB5KdrJgr8pq+RV+2HxDlNXyKv2w+IboPJTtYBSliqvKqa5JX8CWV4Z5xz8L+7m3lNXyOv2w+IboPJTtYBX5TV8ir9sPiHKavkVfth8Q3QeSnawCnXxVWNNNYSvHnRV7w+kv9xs5TV8ir9sPiG6DyU7WAV+U1fIq/bD4hymp5FX7YfEN0Hkp2sAr8pq+RV/xQ+I10cXVlTvySvLnSzvDpf8AuG6DyU7XQVuU1fIq/wCKHxDlVTyOv2w+IboPJTtYBX5VU8ir9sPiNUcXV5VUjySvZQi928Ms5Z+F/dhug8lO14FblVTyKv2w+IcqqeRV+2HxDdB5KdrJhlflVTyKv2w+IjPF1Va2CxDz+lD4hug8lO1oFflVTyKv2w+IcqqeRV+2HxDdB5adrAK3Kqnkdfth8RnlVTyOv2w+IboPLTtYBSwuLqywtGTwteTcItyvDPLXwjZyqp5HX7YfEN0Hkp2sgrcqqeR1+2HxDlVTyOv2w+IboPLTtZBThi6jqVFySu7NZXhlkv8AcT5VU8jr9sPiG6Dy07WQVuVVPI6/bD4hyqp5HX7YfEN0Hlp2sgpVcZUU6KWErq87NXhnzXl4Rs5VU8jr9sPiG6DyU7WQVuV1PI6/bD4hyup5HX7YfEN0I8tO1kFOtjKipSfJK6y1vD4ifK6nkdfth8Q3Qny07WQVuV1PI6/bD4hyup5HX7YfEN0I8tO1kR0468Styup5HX7YfEQpYyo4tvBYhc5/6odL6ZDdCfLTtcBW5XU8jr9sPiHK6nkdfth8Q3Qjy07WSvjNaP2//qzHK5+R1+2HxFavXq1a8FHC1rR5zTcOhr6RTUnNJiDy07bgau6VvI634ofEO6VvJK34ofEeN4dTpPlp22g1d1reSVu2HxEKtarGCfJay50VrDi0vpDw6nR5adrANXdK3klbth8Q7pW8krdsPiHh1Ojy07bQau61vJK3bD4h3Wt5JW7YfEPDqdHlp22gr0q1WVKEuS1neKd7wz/+RPulbySt2w+IeHU6PLTttBq7rW8krdsPiHda3klb8UPiHh1Ojy07bQV1WqurKPJa2SWV4ef/AHE+61fJK3bD4ifDqdHlp22g1d1q+SVvxQ+Id1q+SVvxQ+Ijw6nSPLp9tvQbMP8AzJdRTnWrKUEsHWd5WfOjlk/9xtpV6kJtvCVs1bWHxGj4+neupEzB5adr4SSvZalXlk/I6/bD4hyyfkdfth8R6uTy6fa0YcIuW84pu1r24dBVnjZqEv8AKV1lreHxGIY2bhF8krvJZ3h8RG48tO1zdWWSy08wKvLJ+R1+2HxDlk/I6/bD4icnl0+1oFXlk/I6/bD4jVRxs+6V74Wu+esrwy5qy8L+7kboPLTtfMlTlk/I6/bD4hyyfkdfth8ROTy6fa2YKvLJ+R1+2HxEJY2fdof5Svo8rw83+4ZPLTtdBV5bPyOv2w+Ictl5HX7YfEMnm0+1oFXlsvI6/bD4jVicbNYarbC14vced4ZZfaGTy07X7JtO2a0MOMW7uKbtbNcCty2Xkdfth8Q5bLyOv2w+IZPNp9wnVwlGq6knG06kHTlJa2ZqrbOpVFLNpuMI3sn4Lun1kuWy8jr9sPiHLZeR1+2HxExeYPLp9wjX2bh61KrHc3ZVG5b3G9mr+vQ3UsJQpQUI0o2TbzV8+n1sr0cdOUG3hK/hSWTh0vpkbOWy8jr9sPiG+Zg8un3DXR2Pg6LhKFN70G2m3d5kamxMFVmpThJ85u280s23p95u5bLySv2w+Ictl5JX7YfEW8tucyjy6fcNM9j4apTnCq5STk5Rs7bt+j1di6DXR2DhKae+5VN6Ki08lk0/6G546Xd4rktfwXleHSv9xs5bLySv2w+Iea/GTy6fcIUtl4anUnUlTjOUpSeayzd9PN0mK2z8NDDThGkkp2i3q7ZK19dDZy2Xklfth8RrrYuc6e6sJXvdPNw6ftFZ1LT+6fLp9wj3mw3dadTPepbihd6br/qTqbLoVZxlJvmu9klnmmvd97I4nGz7mrYWvHnwzvD6Sy8I28tl5JX7YfET5bdnl0+4aMVsinX7hCNSVOjTSUoL/Wlkr/c32s30sBRpQjFbz3Yxim7Xsv79Q5bLySv2w+Ixy2Xklfth8Q8lsYR5dPuFelseNHBxpUqu5VhU7oqm7xuna19Ml2GrEbBhWkpLEVOaoRhd33Yrgn2l3l0vJK/bD4iFHHSdKP8Ala7894fEWjWvE5yeXT7hXjsqvQxsK+HxVRc6Upyc3vNyydn1cdbinsWUa8pyxc5pyUs43e8k0nd9F7lvl0vJK/bD4hy6Xklfth8Q81v+QeXT7hRq7P2pV3lW2jOvFb25GrJyXOi4t65NJsY6e28TUw3dayc8PV/wamV283d2XmSzRe5bLySv2w+I1xx0+UzXJa9tyNleGWcs/C/uw8vcR/oeXT/ubq+1dt08Fh8Nh6dOm40dyUvCba3Ve/B2u+PHLI0YaptnD42jVjKEoUKfc4RnNuL5qW9a/wB786fSjby6Xklfth8Q5dLySv2w+IpE1iMRWDzaf9xiMTtjH1cRes8Jhq9r0m1NxsksnwTs3lxN+M2ttetgHhFTVOtKTgsTCVnZZqVlpdJrhm1Y0cul5JX7YfERnj5Jw/ydfOVtYdD/ANxH6Pr9PH+SfNT+5vw22ttYSpu1qOHxMq73rpuO60le/C1l2mjE19tYnErF7+HpVlF0lCKe6ovO+ru7282SyJcul5JX7YfEOXS8kr9sPiEbInMVPNp/3NnfDb9SrPexNOnCUYx5tNO3S153r9/mKUsFtCUZYWWOqVMHLmbk23aOTvrrdW+99JZ5dLySv2w+Icul5JX7YfEWi0V9Yj/RHm0/7v8AypLYtVzr1amLlKtUut9rW8WpX7WbaeyVJ06+ImnilNznKOkrycmrfebMPj5PD028LXk3BXd4Z5faNnLn5JX7YfEWnWtJ5dOP3hYlQpStvUoO2SvFZZ39qQp0qdKLVOKim23bpbuyvy6Xklfth8Q5dLySv2w+I55PNp/3Qt2V72zBQpY+bqVr4Wu0p5K8MuasvC/u5s5c/JK/bD4hlPm04/6oWzJT5c/JK/bD4hy9+SV+2HxDJ5tP+6FsFGePkqlNLC11m7q8M8vtE+XvySv2w+IZPNp/3Qtgqcvfklfth8Q5e/JK/bD4hk82n/dCxOhSndSguc1J+dq1n6kao4KgqKpuCcbJNWsnZ3v2lfE7QksNVccNXi1B2leGTtr4Rt5e/JK/bD4iYtJ5dP8AuhqxOxsHXUd2lGk083Tik+P9/cYhsyeHrxrYPF1aVRf6nZvRL1pes3cvfklfth8Q5e/JK/bD4i3ltjCPNp/3QhSjtaODpYXlyhSp5JKNmrZRzVuGefFIr7Ro4utTm603UTqRryley3o2jp545/cW+XvySv2w+I01MXKtRnTWFrRcna7cbdepG7/L/wAItrae2f1JGnGeJ1/Ry9huNOM8Tr+jl7CbcS8GnvDo4HxHD+ij7EbzRgvEcP6KPsRvMscN08gAJQAGAMmAAAACAjCCpwjCKtGKsl5iQAAAkCEYRhKcks5vefXZL2JEgDIAABhxTlGT1joZAQAAARqQjVpypzV4yTi15mSMEjJgACNScaVOVSbtGCbb8xppY2hVhOac4wgt5ynCUVb70ZxqhLB1lVc1TcWpOCu7cTk1n3SjiaeFrVMTQVNTlvPetLeu0n1J5FLWmHSlYtDqUsfhqtOpONS0aavPei4tLps+BPD4ujit7uUm3HVSi4tdGTOVjKkMXVq1sPLulKnShvuKyfPUrdiZcw1anidp1K1CSnTVGMXJaN3bt9yIi05wm1IiMr4MA6OLDhF1FO3Oiml1O1/YjIAMgAAjOCnG0lldPsd0SAAAGCUMkYxUI2isrt9ruZAAAACKhFVJTS5zSi35le3tZIAyAEZxU4OMleMlZrzAa4YqhOFWcakXCk3GcuCaV37SFLHYerCpONSypq8t6Li0unPgUHSUcDtCFOFoxr33YrglFuy6kQxs44x16uG/xIQox3nHjzr267J5HPdLv46ulTx2GqU6k1UtGmrz3ouLS6bMlh8VSxO93KTbjqnFpr7mcvF1IYqtVr0Jd0pU6UN9xWTtNSa8+SZcw1WGJ2jVq0Jb1NUoxclo3dv1Exac4RbTiIyvAAu4IwjGEIwirRirJdCJAEgAAhhRSbaWbzZkwAAAAxKMZOLazi7rzO1v6mQAAAJEZRUouMldMkDAQyaqtenR3O6SUd+SjHzt6I2FLaNKDVGruJzVamlK2aW+itpxGYXpETbEt1bGUaFTuc99zte0YOWX3GK2Ow9CahVnutpN81uy6X0feUtoSowrVp8prUsRuLcjF2UmtLLjmRnXVHlaxPNq1qcXFW8Lm2svvuU3S6xpxMRK/WxuHoVFTqVLSybybSvpd8PvLBxZzWHoYyhXf+NVpxUFbOfMUcunNM69KLjRhGXhKKTLVtMypekViMJkd1b29bO1rmQXcgABAYlFTVpK6un96d0ZAAAAADBIxGKhFRirJKyRkAgAAShhRSm5WzaSf3f+TIAMo1KkKVOU6klGMVdtmmnjaFSM5KdlBXlvRcWl02ZPE1adChOrV8CKu8rnLqyWLw9eupwnUcY/4UJKW7BSvZ9L1KWtjh106RaMy6NPG0KkJzjOypq8t5OLS6bMU8bh6lOc1UsqavLeTTS6mc/E1I4mrWrUH3SlClFSaWTtK7XnyuMXUjiZ1a1B90pwhDfcVrad2vPZFd8uniq6VDE0sQpdyk246pppr7mbSlhqkcRtCrVoy3qapxi5LRu7f99ZdL1nMOF6xWcQw1dNPRhJRSS0WRkFlAAEgRjBRcmtZO77Lf0JGAZZMABAYcU5KXFZIyAAAAEZxU4SjLNSTT6iQBnAAYA0VsbQoT3Kk2mld2i2kvPbQVcZRpVFCTm5bqlzYOWX3dRWx2KpOpPCd0p03Jf4s5O1k+C6XbsNWK5PTqVJQxFanWUI7kYvKVllZcTnN5jhorpRMRmJXq2MoUam5UnaVk3k3Zed8DFXG0KNTuc6lpZXybSvpd8PvKVWsqSxkK+VWtBOMbeFeKVl99yMpxo0sXQrfzakVuq3h3ill05pkb5TGjV1wRgmoRT1SzJHZmlHdW/vcUrEgAgAMAYnGM0lLRNPsd/6GQBgyAAICMYqMUloiQAAwABhRW+58Wkn93/kyCcGQjOcacHObUYpXbfAka604wpSlNNxSu0lf1ESRGZQhjKE4Tmp2UM5byat9zEMZQnCc1OyhnLeTVu051WSnPETpTdenuwlKVr2tK+6vuvkTxVSOJdarQe/CEIbzisnaV315HLyS1eGq9DGUJ05zU7Kn4W8nFr7mSoYiliN7ucm3HVNNNdpzsTOOIq1q1Hn0oQgpNK97Su+vItYerCvjalSlLegqcYuS0bu3YmLzM4VvpRFZlbAB2ZmIxUIKMdIqyMgAmcgBgDCik20s27syAEZAABhpNptZrQyADIAAIyipxcZK6as0SMAGQAEoAAANOM8Tr+jl7DcacX4nX9HL2FbcSvp+8OjgvEcP6KPsRvNGC8Rw/oo+xG4zRw3TyyYACAABAAAAAJAGAAAAAABAAAABgkZMAAAAAAAQGLW0yMmAGS0GmmQAAAAAAEAAJAwAAAAAAAAAABgBAAABjTQyAMWsErGQSAACAGAAAAAAAAASABgIZMAAAAAAAGLXFgAZAAEAAAAAAa1WpSqOnGpBzWsVJXX3GvaEqkcBXdK++qbtbqOfhaGy1Qwk701UycZKVpOVuPEpNsTh1pSJrmXWjOE97clGW67OzvZ9Bk88qtfDUsfiaVZxUMU+Zupp3avc34jH144pSo1ajgsQqUrxiodS4t+cr5Y/d0n485+pdoHDqYzFxpYqusQ7UcT3OMN1WauteIrYvFxp46vHENLD1UoQ3VZq61yJ8sK/wBPbt3CMZwnvbsoy3XZ2d7PoOLU2hi3XrShvKNKqoKPMUGvO273fAxCeJhHF8lzk8W95JpStbhfK48sdJ/p5x9y7oKezMQ69Ge9OpKUJuLVSCjKPmdsvvLh0icxlwtXbOJAYBKo8zCSWiSMgAlYWsAEZY00MgEgAYAyYACAAAAAAAAAAwBkwASgAAGGk+CFl0GQE5YFjICMgBgDJgAIAAAAAAGAAABIAAAAAgBgANNBoAMGS1hawBJkAMAZMABAAAAAAAAADAAAAlAAAAAAAAAacX4nX9HL2G01YvxOt6OXsK24lbT94acN8ocJTwtGEqde8YRTtFdHWbf4kwf1Vf8ACveAYYtL15pXJ/EmD+qr/hXvH8SYP6qv+Fe8AbpRsqfxJg/qq/4V7x/EmD+rr/hXvAJ3SbKn8SYP6uv+Fe8fxJg/q6/4V7wBuk2VP4kwf1df8K95j+I8H9XX/CveAN0myp/EeD+rr/hXvH8R4P6uv+Fe8AbpRsqfxHg/q6/4V7x/EeD+rr/hXvAG6Tx1P4jwf1df8K94/iPB/V1/wr3gDdJ46n8R4P6uv+Fe8fxHg/q6/wCFe8AbpNlWP4jwf1df8K95n+I8H9XX/CveAN0njqfxHg/q6/4V7x/EeD+rr/hXvAG6Tx1P4jwf1df8K95j+I8J9XX/AAr3gDdJ469H8R4T6uv+Fe8fxHhPq6/4V7wBuk8dej+IsH9XX/CveP4iwf1df8K94A3SeOvR/EWD+rr/AIV7x/EWD+rr/hXvAG6Tx16P4iwn1df8K94/iLCfV1/wr3gE7pPHXo/iLCfV1/wr3j+IsJ9XX/CveAN0njr0x/EWE+rr/hXvH8RYT6uv+Fe8AbpPHXo/iLCfV1/wr3j+IsJ9XX/CveAN0njr0fxFhPq6/wCFe8fxFhPq6/4V7wBulHjr0fxDhPq6/wCFe8fxDhPq6/4V7wBuk8dej+IcJ9XX/CveP4hwn1df8K94A3SeOvR/EOE+rr/hXvH8Q4T6uv8AhXvAG6Tx16Y/iHCfV1/wr3j+IcJ9XX/CveAN0njr0fxDhPq6/wCFe8fxDhPq6/4V7wCd0njr0fxDhPq6/wCFe8fxDhPq6/4V7wBulHjr0fxDhPq6/wCFe8fxDhPq6/4V7wBuk8dej+IMJ9XW/CveP4gwn1db8K94A3SeOvR/EGE+rrfhXvH8QYT6uv8AhXvAG6Tx16P4gwn1df8ACveP4gwn1db8K94A3SeOvR/EGE+rrfhXvH8QYT6ut+Fe8Ab5PHXo/iDCfV1vwr3j+IMJ9XW/CveAN8njr0fxBhPq634V7x/EGE+rrfhXvAG+TxU6Y/iDCfV1vwr3j+IMJ9XW/CveAN8nip0d/wDCfV1vwr3jv/hfq634V7wBvk8VOjv/AIT6ut+Fe8d/8J9XW/CveAN8nip0d/8ACfV1vwr3jv8A4T6ut+Fe8Ab5R4qdHf8Awn1db8K947/4X6ut+Fe8AnfJ4qdHf/C/V1vwr3jv/hfq634V7wBvk8VOmO/+E+rrfhXvK8MfsqnV7tDByjP6SgveARMzKYpWOEntPZsoTg8NUcakt6S3Vm+nUjLH7KnVdWWEm5yd3LdWvTqARMp2xCT2ps1wnB4ao41Jb8lurN9Ooe1NnSjUg8NUcarvNbqzfaATmTbBLaWzZVlXeFm6kdJbi95iW0tmTjOMsLUanLeknFZvp1AGTbDZQ2vgKFPco0KsI3vZRXvJ9/sL9XW/CveAN8xCs6dZn7g7/YX6ut+Fe8d/sL9XW/CveATvlHip0d/sL9XW/CveO/2F+rrfhXvAG+TxU6O/2F+rrfhXvHf7C/V1vwr3gE75PFTo7/YX6ut+Fe8d/sL9XW/CveAN8nip0x3+wv1dbsXvHf3C/V1vwr3gDfJ4qdHf3C/V1vwr3jv7hvq63YveAN9jxU6O/uG+rrdi947+4b6ut2L3gDfZHip0d/cN9XW7F7x39w31dbsXvAG+x4qdHfzDfV1uxe8d/ML9XW7F7wBvseKnR38w31dbsXvHfzDfV1uxe8Ab7Hip0d/MN9XW7F7x38w31dbsXvAG+x4qdHfzDfQrdi947+Yb6FbsXvAG+x4qdHfzDfV1uxe8d/MN9XW7F7wBvseKnR38w31dbsXvHfzDfV1uxe8Ab7I8VOjv5hvoVuxe8x38w30K3YveAN9jxU6O/eG+rq9i94794b6ur2L3gDfY8VOjv3hvq6vYveO/eG+rq9i94A32PFTo794b6ur2L3jv3hvoVexe8Ab7Hip0d+8N9Ct2L3jv3hvoVuxe8Ab7Hip0d+8N9Ct2L3mO/eG+hV7F7wBvseKnR37w30K3YveO/eG+hW7F7wBvseGnR37w30KvYveO/eG+hV7F7wBvseGnR37w30KvYveO/eG+hV7F7wCd9jw06O/eG+hV7F7x37w30KvYveAN9jw06O/eG+hV7F7x37w30KvYveAN9keGnR36w30KvYveY79Yb6FXsXvAG+x4adHfrDfQq9i9479Yb6FXsXvAG+x4adHfrDfQq9i9479Yb6FXsXvAJ32PDTo79Yb6FXsXvHfrDfQq9i94A32PDTo79Yb6FXsXvHfnD/Qq9i94BG+x4adHfnD/AEKvYveO/OH+hV7F7wB5LHhp0d+cP9Cr2L3jvzh/oVexe8AeSx4adHfnD/Qq9i94784f6FXsXvAHkseGnR35w/0KvYveO/OH+hV7F7wCfJZHhp0x35w/0KvYveO/OH+hV7F7wBvseGnR35w/0KvYvea8RtfDzw1WKhVu4NK6XR1gETe2Fq6NImP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660" y="1162363"/>
            <a:ext cx="4573175" cy="2365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29" y="1171942"/>
            <a:ext cx="4265883" cy="23651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575" y="3628680"/>
            <a:ext cx="4232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Осциллограмма одиночного сигнала со сцинтилляционного блока детектирования (параметры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длительность фронтов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амплитуда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скважность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частота импульсов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пульсации и др.)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6180" y="3558395"/>
            <a:ext cx="4573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Аппаратурный спектр с набором энергетических пиков (на примере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Ra-226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с областью интереса)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7236296" y="2439393"/>
            <a:ext cx="864096" cy="269527"/>
          </a:xfrm>
          <a:prstGeom prst="borderCallout1">
            <a:avLst>
              <a:gd name="adj1" fmla="val 97041"/>
              <a:gd name="adj2" fmla="val 1842"/>
              <a:gd name="adj3" fmla="val 187529"/>
              <a:gd name="adj4" fmla="val -28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609 кэВ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439" y="4324855"/>
            <a:ext cx="8858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Традиционный подход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предполагает регистрацию сигналов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их накопление в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(N,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Т) - режиме и обработку арифметическими методами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умножение числа импульсов на коэффициенты – для дозиметров и радиометров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вычисление площади под графиком в определенном диапазоне номеров энергетических каналов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спектрометров.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517659" y="4005064"/>
            <a:ext cx="1259440" cy="0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283968" y="4039936"/>
            <a:ext cx="4882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Формы сигналов и форма спектра изменяются в зависимости от внешних воздействующих факторов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975" y="5159529"/>
            <a:ext cx="844048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Прикладные задачи развития оборудования радиационного контроля:</a:t>
            </a:r>
          </a:p>
          <a:p>
            <a:pPr>
              <a:buFont typeface="Calibri" pitchFamily="34" charset="0"/>
              <a:buChar char="‐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Расширение диапазонов измерений (при использовании сцинтилляционных детекторов достигнут предел в 5 десятичных порядков)</a:t>
            </a:r>
          </a:p>
          <a:p>
            <a:pPr>
              <a:buFont typeface="Calibri" pitchFamily="34" charset="0"/>
              <a:buChar char="‐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Повышение точности измерений (лучшее значение составляет ± 20% на всем диапазоне)</a:t>
            </a:r>
          </a:p>
          <a:p>
            <a:pPr>
              <a:buFont typeface="Calibri" pitchFamily="34" charset="0"/>
              <a:buChar char="‐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Идентификация нуклидов (дополнительная задача для спектрометров)</a:t>
            </a:r>
          </a:p>
          <a:p>
            <a:pPr>
              <a:buFont typeface="Calibri" pitchFamily="34" charset="0"/>
              <a:buChar char="‐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Предиктивная аналитика по группе измерительных каналов (дополнительная задача для верхнего уровня систем радиационного контроля)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03640" y="6232419"/>
            <a:ext cx="2057400" cy="365125"/>
          </a:xfrm>
        </p:spPr>
        <p:txBody>
          <a:bodyPr lIns="108000" tIns="108000" rIns="36000"/>
          <a:lstStyle/>
          <a:p>
            <a:pPr algn="r"/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23528" y="185968"/>
            <a:ext cx="7056784" cy="795962"/>
          </a:xfrm>
          <a:prstGeom prst="rect">
            <a:avLst/>
          </a:prstGeom>
        </p:spPr>
        <p:txBody>
          <a:bodyPr vert="horz" lIns="208800" tIns="72000" rIns="238502" bIns="119252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Оборудование для цифровой обработки сигналов</a:t>
            </a:r>
            <a:endParaRPr lang="ru-RU" sz="2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4664"/>
            <a:ext cx="1656184" cy="52295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3" b="14682"/>
          <a:stretch/>
        </p:blipFill>
        <p:spPr>
          <a:xfrm>
            <a:off x="5148064" y="1124744"/>
            <a:ext cx="3830449" cy="2088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857831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Диджитайзеры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предназначены для записи форм импульсов и использования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онлайн-алгоритмов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цифровой обработки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сигналов и используются при разработке электронной аппаратуры.</a:t>
            </a:r>
          </a:p>
          <a:p>
            <a:pPr indent="182563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Особенностью диджитайзеров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снятия сигналов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напрямую с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детекторов.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776" y="2147156"/>
            <a:ext cx="48782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российском рынке  доступны 8-канальные оцифровщики формы сигнала с 14-разрядным параллельным АЦП и полосой пропускания 250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МГц 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уровне 3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дБ.</a:t>
            </a:r>
          </a:p>
          <a:p>
            <a:pPr indent="182563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Область применения коммерческих продуктов – обработка результатов экспериментов в лабораторных условиях (не для промышленного применения).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3309162"/>
            <a:ext cx="381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Внешний вид цифрового обработчика сигналов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CAEN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DT5730B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521" y="3861048"/>
            <a:ext cx="8928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5730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имеют встроенные ПЛИС, которые позволяют использовать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различные версии встроенного ПО: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182563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Pulse Shape Discrimination (DPP-PSD)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форме импульса. Применяется для нейтрон-гамма и альфа-бета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разделения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182563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Pulse Height Analysis (DPP-PHA) –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анализ высоты импульса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Применяется в основном для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гамма-спектрометрии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182563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Zero Length Encoding (DPP-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ZLEplus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кодирование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нулевой длины.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  состоит 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поиске значимых импульсов на фоне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шумов. Применяется для детекторов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черенковского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излучения, время-пролетных детекторов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дрейфовых камер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Dynamic Acquisition Windows (DPP DAW)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окно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динамического сбора данных.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 состоит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исключении нулевых сигналов в больших массивах данных. Применяется для экспериментов с нейтрино, многоканальными детекторами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6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4x3_whit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2EC9C681-5FC3-6646-9972-1309E8B19FA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627D1A01-8A3C-5540-9D44-6F26F42DC8A3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0" id="{6DEC93EF-9E65-AE4D-AF29-577CCE25C2BA}" vid="{39E5E070-8CD9-6841-96EA-CE863DBDA369}"/>
    </a:ext>
  </a:extLst>
</a:theme>
</file>

<file path=ppt/theme/theme4.xml><?xml version="1.0" encoding="utf-8"?>
<a:theme xmlns:a="http://schemas.openxmlformats.org/drawingml/2006/main" name="Presentation_4x3_white_template_zf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DF16DA3A-E8DA-9E48-B404-B5F7669E8176}" vid="{49EF5732-6806-EA47-8127-8CA8B1C45716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DF16DA3A-E8DA-9E48-B404-B5F7669E8176}" vid="{5DF0E8CE-2597-D443-A104-562485DA5621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DF16DA3A-E8DA-9E48-B404-B5F7669E8176}" vid="{2171E8CE-F480-BD48-9568-C15558498B09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4511</TotalTime>
  <Words>1703</Words>
  <Application>Microsoft Office PowerPoint</Application>
  <PresentationFormat>Экран (4:3)</PresentationFormat>
  <Paragraphs>158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Rosatom Light</vt:lpstr>
      <vt:lpstr>Symbol</vt:lpstr>
      <vt:lpstr>Times New Roman</vt:lpstr>
      <vt:lpstr>Presentation_4x3_white_template</vt:lpstr>
      <vt:lpstr>Custom Design</vt:lpstr>
      <vt:lpstr>1_Custom Design</vt:lpstr>
      <vt:lpstr>Presentation_4x3_white_template_zfo</vt:lpstr>
      <vt:lpstr>2_Custom Design</vt:lpstr>
      <vt:lpstr>3_Custom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Андрианов;Гордеев</dc:creator>
  <cp:lastModifiedBy>Гордеев Андрей Сергеевич</cp:lastModifiedBy>
  <cp:revision>267</cp:revision>
  <dcterms:created xsi:type="dcterms:W3CDTF">2019-09-24T12:47:23Z</dcterms:created>
  <dcterms:modified xsi:type="dcterms:W3CDTF">2023-01-27T11:20:11Z</dcterms:modified>
</cp:coreProperties>
</file>